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560" y="-16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91E94C1-489E-4F1E-94BC-042526851F19}" type="datetimeFigureOut">
              <a:rPr lang="es-ES" smtClean="0"/>
              <a:t>31/01/2022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449413-69C5-4DD3-85C3-9348B640023C}" type="slidenum">
              <a:rPr lang="es-ES" smtClean="0"/>
              <a:t>‹Nº›</a:t>
            </a:fld>
            <a:endParaRPr lang="es-ES"/>
          </a:p>
        </p:txBody>
      </p:sp>
    </p:spTree>
    <p:extLst>
      <p:ext uri="{BB962C8B-B14F-4D97-AF65-F5344CB8AC3E}">
        <p14:creationId xmlns:p14="http://schemas.microsoft.com/office/powerpoint/2010/main" val="70102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1E94C1-489E-4F1E-94BC-042526851F19}" type="datetimeFigureOut">
              <a:rPr lang="es-ES" smtClean="0"/>
              <a:t>31/01/2022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449413-69C5-4DD3-85C3-9348B640023C}" type="slidenum">
              <a:rPr lang="es-ES" smtClean="0"/>
              <a:t>‹Nº›</a:t>
            </a:fld>
            <a:endParaRPr lang="es-ES"/>
          </a:p>
        </p:txBody>
      </p:sp>
    </p:spTree>
    <p:extLst>
      <p:ext uri="{BB962C8B-B14F-4D97-AF65-F5344CB8AC3E}">
        <p14:creationId xmlns:p14="http://schemas.microsoft.com/office/powerpoint/2010/main" val="2275285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0" y="366185"/>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1E94C1-489E-4F1E-94BC-042526851F19}" type="datetimeFigureOut">
              <a:rPr lang="es-ES" smtClean="0"/>
              <a:t>31/01/2022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449413-69C5-4DD3-85C3-9348B640023C}" type="slidenum">
              <a:rPr lang="es-ES" smtClean="0"/>
              <a:t>‹Nº›</a:t>
            </a:fld>
            <a:endParaRPr lang="es-ES"/>
          </a:p>
        </p:txBody>
      </p:sp>
    </p:spTree>
    <p:extLst>
      <p:ext uri="{BB962C8B-B14F-4D97-AF65-F5344CB8AC3E}">
        <p14:creationId xmlns:p14="http://schemas.microsoft.com/office/powerpoint/2010/main" val="129672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1E94C1-489E-4F1E-94BC-042526851F19}" type="datetimeFigureOut">
              <a:rPr lang="es-ES" smtClean="0"/>
              <a:t>31/01/2022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449413-69C5-4DD3-85C3-9348B640023C}" type="slidenum">
              <a:rPr lang="es-ES" smtClean="0"/>
              <a:t>‹Nº›</a:t>
            </a:fld>
            <a:endParaRPr lang="es-ES"/>
          </a:p>
        </p:txBody>
      </p:sp>
    </p:spTree>
    <p:extLst>
      <p:ext uri="{BB962C8B-B14F-4D97-AF65-F5344CB8AC3E}">
        <p14:creationId xmlns:p14="http://schemas.microsoft.com/office/powerpoint/2010/main" val="794808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91E94C1-489E-4F1E-94BC-042526851F19}" type="datetimeFigureOut">
              <a:rPr lang="es-ES" smtClean="0"/>
              <a:t>31/01/2022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449413-69C5-4DD3-85C3-9348B640023C}" type="slidenum">
              <a:rPr lang="es-ES" smtClean="0"/>
              <a:t>‹Nº›</a:t>
            </a:fld>
            <a:endParaRPr lang="es-ES"/>
          </a:p>
        </p:txBody>
      </p:sp>
    </p:spTree>
    <p:extLst>
      <p:ext uri="{BB962C8B-B14F-4D97-AF65-F5344CB8AC3E}">
        <p14:creationId xmlns:p14="http://schemas.microsoft.com/office/powerpoint/2010/main" val="15998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91E94C1-489E-4F1E-94BC-042526851F19}" type="datetimeFigureOut">
              <a:rPr lang="es-ES" smtClean="0"/>
              <a:t>31/01/2022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E449413-69C5-4DD3-85C3-9348B640023C}" type="slidenum">
              <a:rPr lang="es-ES" smtClean="0"/>
              <a:t>‹Nº›</a:t>
            </a:fld>
            <a:endParaRPr lang="es-ES"/>
          </a:p>
        </p:txBody>
      </p:sp>
    </p:spTree>
    <p:extLst>
      <p:ext uri="{BB962C8B-B14F-4D97-AF65-F5344CB8AC3E}">
        <p14:creationId xmlns:p14="http://schemas.microsoft.com/office/powerpoint/2010/main" val="183535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91E94C1-489E-4F1E-94BC-042526851F19}" type="datetimeFigureOut">
              <a:rPr lang="es-ES" smtClean="0"/>
              <a:t>31/01/2022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E449413-69C5-4DD3-85C3-9348B640023C}" type="slidenum">
              <a:rPr lang="es-ES" smtClean="0"/>
              <a:t>‹Nº›</a:t>
            </a:fld>
            <a:endParaRPr lang="es-ES"/>
          </a:p>
        </p:txBody>
      </p:sp>
    </p:spTree>
    <p:extLst>
      <p:ext uri="{BB962C8B-B14F-4D97-AF65-F5344CB8AC3E}">
        <p14:creationId xmlns:p14="http://schemas.microsoft.com/office/powerpoint/2010/main" val="1414580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91E94C1-489E-4F1E-94BC-042526851F19}" type="datetimeFigureOut">
              <a:rPr lang="es-ES" smtClean="0"/>
              <a:t>31/01/2022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E449413-69C5-4DD3-85C3-9348B640023C}" type="slidenum">
              <a:rPr lang="es-ES" smtClean="0"/>
              <a:t>‹Nº›</a:t>
            </a:fld>
            <a:endParaRPr lang="es-ES"/>
          </a:p>
        </p:txBody>
      </p:sp>
    </p:spTree>
    <p:extLst>
      <p:ext uri="{BB962C8B-B14F-4D97-AF65-F5344CB8AC3E}">
        <p14:creationId xmlns:p14="http://schemas.microsoft.com/office/powerpoint/2010/main" val="1565408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91E94C1-489E-4F1E-94BC-042526851F19}" type="datetimeFigureOut">
              <a:rPr lang="es-ES" smtClean="0"/>
              <a:t>31/01/2022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E449413-69C5-4DD3-85C3-9348B640023C}" type="slidenum">
              <a:rPr lang="es-ES" smtClean="0"/>
              <a:t>‹Nº›</a:t>
            </a:fld>
            <a:endParaRPr lang="es-ES"/>
          </a:p>
        </p:txBody>
      </p:sp>
    </p:spTree>
    <p:extLst>
      <p:ext uri="{BB962C8B-B14F-4D97-AF65-F5344CB8AC3E}">
        <p14:creationId xmlns:p14="http://schemas.microsoft.com/office/powerpoint/2010/main" val="3964229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1E94C1-489E-4F1E-94BC-042526851F19}" type="datetimeFigureOut">
              <a:rPr lang="es-ES" smtClean="0"/>
              <a:t>31/01/2022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E449413-69C5-4DD3-85C3-9348B640023C}" type="slidenum">
              <a:rPr lang="es-ES" smtClean="0"/>
              <a:t>‹Nº›</a:t>
            </a:fld>
            <a:endParaRPr lang="es-ES"/>
          </a:p>
        </p:txBody>
      </p:sp>
    </p:spTree>
    <p:extLst>
      <p:ext uri="{BB962C8B-B14F-4D97-AF65-F5344CB8AC3E}">
        <p14:creationId xmlns:p14="http://schemas.microsoft.com/office/powerpoint/2010/main" val="321191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1E94C1-489E-4F1E-94BC-042526851F19}" type="datetimeFigureOut">
              <a:rPr lang="es-ES" smtClean="0"/>
              <a:t>31/01/2022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E449413-69C5-4DD3-85C3-9348B640023C}" type="slidenum">
              <a:rPr lang="es-ES" smtClean="0"/>
              <a:t>‹Nº›</a:t>
            </a:fld>
            <a:endParaRPr lang="es-ES"/>
          </a:p>
        </p:txBody>
      </p:sp>
    </p:spTree>
    <p:extLst>
      <p:ext uri="{BB962C8B-B14F-4D97-AF65-F5344CB8AC3E}">
        <p14:creationId xmlns:p14="http://schemas.microsoft.com/office/powerpoint/2010/main" val="102409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91E94C1-489E-4F1E-94BC-042526851F19}" type="datetimeFigureOut">
              <a:rPr lang="es-ES" smtClean="0"/>
              <a:t>31/01/2022</a:t>
            </a:fld>
            <a:endParaRPr lang="es-ES"/>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E449413-69C5-4DD3-85C3-9348B640023C}" type="slidenum">
              <a:rPr lang="es-ES" smtClean="0"/>
              <a:t>‹Nº›</a:t>
            </a:fld>
            <a:endParaRPr lang="es-ES"/>
          </a:p>
        </p:txBody>
      </p:sp>
    </p:spTree>
    <p:extLst>
      <p:ext uri="{BB962C8B-B14F-4D97-AF65-F5344CB8AC3E}">
        <p14:creationId xmlns:p14="http://schemas.microsoft.com/office/powerpoint/2010/main" val="361515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1961080792"/>
              </p:ext>
            </p:extLst>
          </p:nvPr>
        </p:nvGraphicFramePr>
        <p:xfrm>
          <a:off x="44624" y="107504"/>
          <a:ext cx="6741368" cy="7867548"/>
        </p:xfrm>
        <a:graphic>
          <a:graphicData uri="http://schemas.openxmlformats.org/drawingml/2006/table">
            <a:tbl>
              <a:tblPr/>
              <a:tblGrid>
                <a:gridCol w="2144981">
                  <a:extLst>
                    <a:ext uri="{9D8B030D-6E8A-4147-A177-3AD203B41FA5}">
                      <a16:colId xmlns:a16="http://schemas.microsoft.com/office/drawing/2014/main" val="20000"/>
                    </a:ext>
                  </a:extLst>
                </a:gridCol>
                <a:gridCol w="326855">
                  <a:extLst>
                    <a:ext uri="{9D8B030D-6E8A-4147-A177-3AD203B41FA5}">
                      <a16:colId xmlns:a16="http://schemas.microsoft.com/office/drawing/2014/main" val="20001"/>
                    </a:ext>
                  </a:extLst>
                </a:gridCol>
                <a:gridCol w="1048657">
                  <a:extLst>
                    <a:ext uri="{9D8B030D-6E8A-4147-A177-3AD203B41FA5}">
                      <a16:colId xmlns:a16="http://schemas.microsoft.com/office/drawing/2014/main" val="20002"/>
                    </a:ext>
                  </a:extLst>
                </a:gridCol>
                <a:gridCol w="2471835">
                  <a:extLst>
                    <a:ext uri="{9D8B030D-6E8A-4147-A177-3AD203B41FA5}">
                      <a16:colId xmlns:a16="http://schemas.microsoft.com/office/drawing/2014/main" val="20003"/>
                    </a:ext>
                  </a:extLst>
                </a:gridCol>
                <a:gridCol w="749040">
                  <a:extLst>
                    <a:ext uri="{9D8B030D-6E8A-4147-A177-3AD203B41FA5}">
                      <a16:colId xmlns:a16="http://schemas.microsoft.com/office/drawing/2014/main" val="20004"/>
                    </a:ext>
                  </a:extLst>
                </a:gridCol>
              </a:tblGrid>
              <a:tr h="668763">
                <a:tc>
                  <a:txBody>
                    <a:bodyPr/>
                    <a:lstStyle/>
                    <a:p>
                      <a:pPr algn="ctr" fontAlgn="ctr"/>
                      <a:r>
                        <a:rPr lang="es-ES" sz="1400" b="0" i="0" u="none" strike="noStrike" dirty="0">
                          <a:solidFill>
                            <a:srgbClr val="000000"/>
                          </a:solidFill>
                          <a:effectLst/>
                          <a:latin typeface="Arial" pitchFamily="34" charset="0"/>
                          <a:cs typeface="Arial" pitchFamily="34" charset="0"/>
                        </a:rPr>
                        <a:t>Titulo de la Investigación</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gridSpan="4">
                  <a:txBody>
                    <a:bodyPr/>
                    <a:lstStyle/>
                    <a:p>
                      <a:pPr marL="0" algn="ctr" defTabSz="914400" rtl="0" eaLnBrk="1" fontAlgn="ctr" latinLnBrk="0" hangingPunct="1"/>
                      <a:r>
                        <a:rPr lang="es-VE" sz="1400" b="1" i="0" u="none" strike="noStrike" kern="1200" dirty="0" smtClean="0">
                          <a:solidFill>
                            <a:srgbClr val="000000"/>
                          </a:solidFill>
                          <a:effectLst/>
                          <a:latin typeface="Arial" pitchFamily="34" charset="0"/>
                          <a:ea typeface="+mn-ea"/>
                          <a:cs typeface="Arial" pitchFamily="34" charset="0"/>
                        </a:rPr>
                        <a:t>#</a:t>
                      </a:r>
                      <a:r>
                        <a:rPr lang="es-VE" sz="1400" b="1" i="0" u="none" strike="noStrike" kern="1200" dirty="0" err="1" smtClean="0">
                          <a:solidFill>
                            <a:srgbClr val="000000"/>
                          </a:solidFill>
                          <a:effectLst/>
                          <a:latin typeface="Arial" pitchFamily="34" charset="0"/>
                          <a:ea typeface="+mn-ea"/>
                          <a:cs typeface="Arial" pitchFamily="34" charset="0"/>
                        </a:rPr>
                        <a:t>Vejez</a:t>
                      </a:r>
                      <a:r>
                        <a:rPr lang="es-VE" sz="1400" b="1" i="0" u="none" strike="noStrike" kern="1200" baseline="0" dirty="0" err="1" smtClean="0">
                          <a:solidFill>
                            <a:srgbClr val="000000"/>
                          </a:solidFill>
                          <a:effectLst/>
                          <a:latin typeface="Arial" pitchFamily="34" charset="0"/>
                          <a:ea typeface="+mn-ea"/>
                          <a:cs typeface="Arial" pitchFamily="34" charset="0"/>
                        </a:rPr>
                        <a:t>EnRiesgo</a:t>
                      </a:r>
                      <a:r>
                        <a:rPr lang="es-VE" sz="1400" b="1" i="0" u="none" strike="noStrike" kern="1200" dirty="0" smtClean="0">
                          <a:solidFill>
                            <a:srgbClr val="000000"/>
                          </a:solidFill>
                          <a:effectLst/>
                          <a:latin typeface="Arial" pitchFamily="34" charset="0"/>
                          <a:ea typeface="+mn-ea"/>
                          <a:cs typeface="Arial" pitchFamily="34" charset="0"/>
                        </a:rPr>
                        <a:t>: Informe anual</a:t>
                      </a:r>
                      <a:r>
                        <a:rPr lang="es-VE" sz="1400" b="1" i="0" u="none" strike="noStrike" kern="1200" baseline="0" dirty="0" smtClean="0">
                          <a:solidFill>
                            <a:srgbClr val="000000"/>
                          </a:solidFill>
                          <a:effectLst/>
                          <a:latin typeface="Arial" pitchFamily="34" charset="0"/>
                          <a:ea typeface="+mn-ea"/>
                          <a:cs typeface="Arial" pitchFamily="34" charset="0"/>
                        </a:rPr>
                        <a:t> de victimización de </a:t>
                      </a:r>
                      <a:r>
                        <a:rPr lang="es-VE" sz="1400" b="1" i="0" u="none" strike="noStrike" kern="1200" dirty="0" smtClean="0">
                          <a:solidFill>
                            <a:srgbClr val="000000"/>
                          </a:solidFill>
                          <a:effectLst/>
                          <a:latin typeface="Arial" pitchFamily="34" charset="0"/>
                          <a:ea typeface="+mn-ea"/>
                          <a:cs typeface="Arial" pitchFamily="34" charset="0"/>
                        </a:rPr>
                        <a:t>Personas </a:t>
                      </a:r>
                      <a:r>
                        <a:rPr lang="es-VE" sz="1400" b="1" i="0" u="none" strike="noStrike" kern="1200" dirty="0" smtClean="0">
                          <a:solidFill>
                            <a:srgbClr val="000000"/>
                          </a:solidFill>
                          <a:effectLst/>
                          <a:latin typeface="Arial" pitchFamily="34" charset="0"/>
                          <a:ea typeface="+mn-ea"/>
                          <a:cs typeface="Arial" pitchFamily="34" charset="0"/>
                        </a:rPr>
                        <a:t>Mayores en </a:t>
                      </a:r>
                      <a:r>
                        <a:rPr lang="es-VE" sz="1400" b="1" i="0" u="none" strike="noStrike" kern="1200" dirty="0" smtClean="0">
                          <a:solidFill>
                            <a:srgbClr val="000000"/>
                          </a:solidFill>
                          <a:effectLst/>
                          <a:latin typeface="Arial" pitchFamily="34" charset="0"/>
                          <a:ea typeface="+mn-ea"/>
                          <a:cs typeface="Arial" pitchFamily="34" charset="0"/>
                        </a:rPr>
                        <a:t>Venezuela. Segundo</a:t>
                      </a:r>
                      <a:r>
                        <a:rPr lang="es-VE" sz="1400" b="1" i="0" u="none" strike="noStrike" kern="1200" baseline="0" dirty="0" smtClean="0">
                          <a:solidFill>
                            <a:srgbClr val="000000"/>
                          </a:solidFill>
                          <a:effectLst/>
                          <a:latin typeface="Arial" pitchFamily="34" charset="0"/>
                          <a:ea typeface="+mn-ea"/>
                          <a:cs typeface="Arial" pitchFamily="34" charset="0"/>
                        </a:rPr>
                        <a:t> </a:t>
                      </a:r>
                      <a:r>
                        <a:rPr lang="es-VE" sz="1400" b="1" i="0" u="none" strike="noStrike" kern="1200" baseline="0" dirty="0" err="1" smtClean="0">
                          <a:solidFill>
                            <a:srgbClr val="000000"/>
                          </a:solidFill>
                          <a:effectLst/>
                          <a:latin typeface="Arial" pitchFamily="34" charset="0"/>
                          <a:ea typeface="+mn-ea"/>
                          <a:cs typeface="Arial" pitchFamily="34" charset="0"/>
                        </a:rPr>
                        <a:t>semertre</a:t>
                      </a:r>
                      <a:r>
                        <a:rPr lang="es-VE" sz="1400" b="1" i="0" u="none" strike="noStrike" kern="1200" dirty="0" smtClean="0">
                          <a:solidFill>
                            <a:srgbClr val="000000"/>
                          </a:solidFill>
                          <a:effectLst/>
                          <a:latin typeface="Arial" pitchFamily="34" charset="0"/>
                          <a:ea typeface="+mn-ea"/>
                          <a:cs typeface="Arial" pitchFamily="34" charset="0"/>
                        </a:rPr>
                        <a:t> 2021</a:t>
                      </a:r>
                      <a:endParaRPr lang="es-ES" sz="1400" b="1" i="0" u="none" strike="noStrike" kern="1200" dirty="0">
                        <a:solidFill>
                          <a:srgbClr val="000000"/>
                        </a:solidFill>
                        <a:effectLst/>
                        <a:latin typeface="Arial" pitchFamily="34" charset="0"/>
                        <a:ea typeface="+mn-ea"/>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CD5B4"/>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668763">
                <a:tc>
                  <a:txBody>
                    <a:bodyPr/>
                    <a:lstStyle/>
                    <a:p>
                      <a:pPr algn="ctr" fontAlgn="ctr"/>
                      <a:r>
                        <a:rPr lang="es-ES" sz="1400" b="0" i="0" u="none" strike="noStrike" dirty="0">
                          <a:solidFill>
                            <a:srgbClr val="000000"/>
                          </a:solidFill>
                          <a:effectLst/>
                          <a:latin typeface="Arial" pitchFamily="34" charset="0"/>
                          <a:cs typeface="Arial" pitchFamily="34" charset="0"/>
                        </a:rPr>
                        <a:t>Periodo que comprende la Investigación</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BF8F"/>
                    </a:solidFill>
                  </a:tcPr>
                </a:tc>
                <a:tc gridSpan="4">
                  <a:txBody>
                    <a:bodyPr/>
                    <a:lstStyle/>
                    <a:p>
                      <a:pPr algn="ctr" fontAlgn="ctr"/>
                      <a:r>
                        <a:rPr lang="es-ES" sz="1400" b="1" i="0" u="none" strike="noStrike" dirty="0">
                          <a:solidFill>
                            <a:srgbClr val="000000"/>
                          </a:solidFill>
                          <a:effectLst/>
                          <a:latin typeface="Arial" pitchFamily="34" charset="0"/>
                          <a:cs typeface="Arial" pitchFamily="34" charset="0"/>
                        </a:rPr>
                        <a:t>Desde el 01 de </a:t>
                      </a:r>
                      <a:r>
                        <a:rPr lang="es-ES" sz="1400" b="1" i="0" u="none" strike="noStrike" dirty="0" smtClean="0">
                          <a:solidFill>
                            <a:srgbClr val="000000"/>
                          </a:solidFill>
                          <a:effectLst/>
                          <a:latin typeface="Arial" pitchFamily="34" charset="0"/>
                          <a:cs typeface="Arial" pitchFamily="34" charset="0"/>
                        </a:rPr>
                        <a:t>julio </a:t>
                      </a:r>
                      <a:r>
                        <a:rPr lang="es-ES" sz="1400" b="1" i="0" u="none" strike="noStrike" dirty="0" smtClean="0">
                          <a:solidFill>
                            <a:srgbClr val="000000"/>
                          </a:solidFill>
                          <a:effectLst/>
                          <a:latin typeface="Arial" pitchFamily="34" charset="0"/>
                          <a:cs typeface="Arial" pitchFamily="34" charset="0"/>
                        </a:rPr>
                        <a:t>al </a:t>
                      </a:r>
                      <a:r>
                        <a:rPr lang="es-ES" sz="1400" b="1" i="0" u="none" strike="noStrike" dirty="0">
                          <a:solidFill>
                            <a:srgbClr val="000000"/>
                          </a:solidFill>
                          <a:effectLst/>
                          <a:latin typeface="Arial" pitchFamily="34" charset="0"/>
                          <a:cs typeface="Arial" pitchFamily="34" charset="0"/>
                        </a:rPr>
                        <a:t>31 de </a:t>
                      </a:r>
                      <a:r>
                        <a:rPr lang="es-ES" sz="1400" b="1" i="0" u="none" strike="noStrike" dirty="0" smtClean="0">
                          <a:solidFill>
                            <a:srgbClr val="000000"/>
                          </a:solidFill>
                          <a:effectLst/>
                          <a:latin typeface="Arial" pitchFamily="34" charset="0"/>
                          <a:cs typeface="Arial" pitchFamily="34" charset="0"/>
                        </a:rPr>
                        <a:t>diciembre de </a:t>
                      </a:r>
                      <a:r>
                        <a:rPr lang="es-ES" sz="1400" b="1" i="0" u="none" strike="noStrike" dirty="0" smtClean="0">
                          <a:solidFill>
                            <a:srgbClr val="000000"/>
                          </a:solidFill>
                          <a:effectLst/>
                          <a:latin typeface="Arial" pitchFamily="34" charset="0"/>
                          <a:cs typeface="Arial" pitchFamily="34" charset="0"/>
                        </a:rPr>
                        <a:t>2021</a:t>
                      </a:r>
                      <a:endParaRPr lang="es-ES" sz="14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CD5B4"/>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501572">
                <a:tc gridSpan="5">
                  <a:txBody>
                    <a:bodyPr/>
                    <a:lstStyle/>
                    <a:p>
                      <a:pPr algn="ctr" fontAlgn="ctr"/>
                      <a:r>
                        <a:rPr lang="es-ES" sz="1400" b="1" i="0" u="none" strike="noStrike" dirty="0">
                          <a:solidFill>
                            <a:srgbClr val="000000"/>
                          </a:solidFill>
                          <a:effectLst/>
                          <a:latin typeface="Arial" pitchFamily="34" charset="0"/>
                          <a:cs typeface="Arial" pitchFamily="34" charset="0"/>
                        </a:rPr>
                        <a:t>Fuente de datos  y mecanismo de consulta</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BFB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2"/>
                  </a:ext>
                </a:extLst>
              </a:tr>
              <a:tr h="948838">
                <a:tc gridSpan="5">
                  <a:txBody>
                    <a:bodyPr/>
                    <a:lstStyle/>
                    <a:p>
                      <a:pPr algn="just" fontAlgn="ctr"/>
                      <a:r>
                        <a:rPr lang="es-ES" sz="1200" b="0" i="0" u="none" strike="noStrike" dirty="0" smtClean="0">
                          <a:solidFill>
                            <a:srgbClr val="000000"/>
                          </a:solidFill>
                          <a:effectLst/>
                          <a:latin typeface="Arial" pitchFamily="34" charset="0"/>
                          <a:cs typeface="Arial" pitchFamily="34" charset="0"/>
                        </a:rPr>
                        <a:t>El informe de victimización: vejez en riesgo. Muertes violentas de personas mayores, correspondiente al segundo semestre de 2021, presentado por CONVITE A.C tiene como objetivo ofrecer una aproximación de la situación actual de victimización de las personas mayores, a partir del registro, documentación y seguimiento del comportamiento de las muertes violentas en este grupo etario sucedidas en Venezuela. </a:t>
                      </a:r>
                      <a:endParaRPr lang="es-ES" sz="1200" b="0"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3"/>
                  </a:ext>
                </a:extLst>
              </a:tr>
              <a:tr h="699329">
                <a:tc gridSpan="5">
                  <a:txBody>
                    <a:bodyPr/>
                    <a:lstStyle/>
                    <a:p>
                      <a:pPr algn="just" fontAlgn="ctr"/>
                      <a:r>
                        <a:rPr lang="es-ES" sz="1200" b="0" i="0" u="none" strike="noStrike" dirty="0" smtClean="0">
                          <a:solidFill>
                            <a:srgbClr val="000000"/>
                          </a:solidFill>
                          <a:effectLst/>
                          <a:latin typeface="Arial" pitchFamily="34" charset="0"/>
                          <a:cs typeface="Arial" pitchFamily="34" charset="0"/>
                        </a:rPr>
                        <a:t>Los datos fueron recogidos, sistematizados y documentados a partir de la información </a:t>
                      </a:r>
                      <a:r>
                        <a:rPr lang="es-ES" sz="1200" b="0" i="0" u="none" strike="noStrike" dirty="0" err="1" smtClean="0">
                          <a:solidFill>
                            <a:srgbClr val="000000"/>
                          </a:solidFill>
                          <a:effectLst/>
                          <a:latin typeface="Arial" pitchFamily="34" charset="0"/>
                          <a:cs typeface="Arial" pitchFamily="34" charset="0"/>
                        </a:rPr>
                        <a:t>hemerográfica</a:t>
                      </a:r>
                      <a:r>
                        <a:rPr lang="es-ES" sz="1200" b="0" i="0" u="none" strike="noStrike" dirty="0" smtClean="0">
                          <a:solidFill>
                            <a:srgbClr val="000000"/>
                          </a:solidFill>
                          <a:effectLst/>
                          <a:latin typeface="Arial" pitchFamily="34" charset="0"/>
                          <a:cs typeface="Arial" pitchFamily="34" charset="0"/>
                        </a:rPr>
                        <a:t> de la sección de sucesos de sesenta y tres (63) portales de noticias digitales que cubren los ámbitos nacional, regional y local</a:t>
                      </a:r>
                      <a:r>
                        <a:rPr lang="es-ES" sz="1200" b="0" i="0" u="none" strike="noStrike" baseline="0" dirty="0" smtClean="0">
                          <a:solidFill>
                            <a:srgbClr val="000000"/>
                          </a:solidFill>
                          <a:effectLst/>
                          <a:latin typeface="Arial" pitchFamily="34" charset="0"/>
                          <a:cs typeface="Arial" pitchFamily="34" charset="0"/>
                        </a:rPr>
                        <a:t> entre el 1 de julio y el 31 de diciembre de 2021. </a:t>
                      </a:r>
                      <a:endParaRPr lang="es-ES" sz="1200" b="0"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4"/>
                  </a:ext>
                </a:extLst>
              </a:tr>
              <a:tr h="1183816">
                <a:tc gridSpan="5">
                  <a:txBody>
                    <a:bodyPr/>
                    <a:lstStyle/>
                    <a:p>
                      <a:pPr algn="just" fontAlgn="ctr"/>
                      <a:r>
                        <a:rPr lang="es-ES" sz="1200" b="0" i="0" u="none" strike="noStrike" dirty="0" smtClean="0">
                          <a:solidFill>
                            <a:srgbClr val="000000"/>
                          </a:solidFill>
                          <a:effectLst/>
                          <a:latin typeface="Arial" pitchFamily="34" charset="0"/>
                          <a:cs typeface="Arial" pitchFamily="34" charset="0"/>
                        </a:rPr>
                        <a:t>En este informe se incluyen las noticias sobre sucesos sobre muertes violentas de personas mayores que mostraron la información completa y necesaria, es decir: edad, nombre, género, causa de la muerte, móvil, entidad federal de ocurrencia de la víctima, identificación de los victimarios, fecha del hecho y nacionalidad. En los pocos casos que fueron registradas noticias con información incompleta fue porque se consideró suficiente la presentada para identificar que una persona mayor tuvo una muerte violenta.</a:t>
                      </a:r>
                      <a:r>
                        <a:rPr lang="es-ES" sz="1200" b="0" i="0" u="none" strike="noStrike" baseline="0" dirty="0" smtClean="0">
                          <a:solidFill>
                            <a:srgbClr val="000000"/>
                          </a:solidFill>
                          <a:effectLst/>
                          <a:latin typeface="Arial" pitchFamily="34" charset="0"/>
                          <a:cs typeface="Arial" pitchFamily="34" charset="0"/>
                        </a:rPr>
                        <a:t>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5"/>
                  </a:ext>
                </a:extLst>
              </a:tr>
              <a:tr h="225463">
                <a:tc gridSpan="5">
                  <a:txBody>
                    <a:bodyPr/>
                    <a:lstStyle/>
                    <a:p>
                      <a:pPr algn="ctr" fontAlgn="ctr"/>
                      <a:r>
                        <a:rPr lang="es-ES" sz="1400" b="1" i="0" u="none" strike="noStrike" dirty="0" smtClean="0">
                          <a:solidFill>
                            <a:srgbClr val="000000"/>
                          </a:solidFill>
                          <a:effectLst/>
                          <a:latin typeface="Arial" pitchFamily="34" charset="0"/>
                          <a:cs typeface="Arial" pitchFamily="34" charset="0"/>
                        </a:rPr>
                        <a:t>Hallazgos:</a:t>
                      </a:r>
                    </a:p>
                    <a:p>
                      <a:pPr algn="ctr" fontAlgn="ctr"/>
                      <a:r>
                        <a:rPr lang="es-VE" sz="1600" b="1" kern="1200" dirty="0" smtClean="0">
                          <a:solidFill>
                            <a:schemeClr val="tx1"/>
                          </a:solidFill>
                          <a:effectLst/>
                          <a:latin typeface="+mn-lt"/>
                          <a:ea typeface="+mn-ea"/>
                          <a:cs typeface="+mn-cs"/>
                        </a:rPr>
                        <a:t>149 Muertes</a:t>
                      </a:r>
                      <a:r>
                        <a:rPr lang="es-VE" sz="1600" b="1" kern="1200" baseline="0" dirty="0" smtClean="0">
                          <a:solidFill>
                            <a:schemeClr val="tx1"/>
                          </a:solidFill>
                          <a:effectLst/>
                          <a:latin typeface="+mn-lt"/>
                          <a:ea typeface="+mn-ea"/>
                          <a:cs typeface="+mn-cs"/>
                        </a:rPr>
                        <a:t> violentas de personas mayores</a:t>
                      </a:r>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BFB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6"/>
                  </a:ext>
                </a:extLst>
              </a:tr>
              <a:tr h="46770">
                <a:tc gridSpan="5">
                  <a:txBody>
                    <a:bodyPr/>
                    <a:lstStyle/>
                    <a:p>
                      <a:pPr algn="ctr" fontAlgn="ctr"/>
                      <a:r>
                        <a:rPr lang="es-ES" sz="1400" b="1" i="0" u="none" strike="noStrike" dirty="0">
                          <a:solidFill>
                            <a:srgbClr val="000000"/>
                          </a:solidFill>
                          <a:effectLst/>
                          <a:latin typeface="Arial" pitchFamily="34" charset="0"/>
                          <a:cs typeface="Arial" pitchFamily="34" charset="0"/>
                        </a:rPr>
                        <a:t>Muertes Violentas de Adultos Mayores </a:t>
                      </a:r>
                      <a:r>
                        <a:rPr lang="es-ES" sz="1400" b="1" i="0" u="none" strike="noStrike" dirty="0" smtClean="0">
                          <a:solidFill>
                            <a:srgbClr val="000000"/>
                          </a:solidFill>
                          <a:effectLst/>
                          <a:latin typeface="Arial" pitchFamily="34" charset="0"/>
                          <a:cs typeface="Arial" pitchFamily="34" charset="0"/>
                        </a:rPr>
                        <a:t>Semestre II-2021</a:t>
                      </a:r>
                      <a:endParaRPr lang="es-ES" sz="14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BFB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7"/>
                  </a:ext>
                </a:extLst>
              </a:tr>
              <a:tr h="305449">
                <a:tc gridSpan="2">
                  <a:txBody>
                    <a:bodyPr/>
                    <a:lstStyle/>
                    <a:p>
                      <a:pPr algn="l" fontAlgn="ctr"/>
                      <a:r>
                        <a:rPr lang="es-ES" sz="1200" b="0" i="0" u="none" strike="noStrike" dirty="0" smtClean="0">
                          <a:solidFill>
                            <a:srgbClr val="000000"/>
                          </a:solidFill>
                          <a:effectLst/>
                          <a:latin typeface="Arial" pitchFamily="34" charset="0"/>
                          <a:cs typeface="Arial" pitchFamily="34" charset="0"/>
                        </a:rPr>
                        <a:t>Causas específicas</a:t>
                      </a:r>
                      <a:endParaRPr lang="es-ES" sz="1200" b="0"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r" fontAlgn="b"/>
                      <a:r>
                        <a:rPr lang="es-ES" sz="1200" b="1" i="0" u="none" strike="noStrike" dirty="0" smtClean="0">
                          <a:solidFill>
                            <a:srgbClr val="000000"/>
                          </a:solidFill>
                          <a:effectLst/>
                          <a:latin typeface="Arial" pitchFamily="34" charset="0"/>
                          <a:cs typeface="Arial" pitchFamily="34" charset="0"/>
                        </a:rPr>
                        <a:t>60</a:t>
                      </a:r>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l" fontAlgn="ctr"/>
                      <a:r>
                        <a:rPr lang="es-ES" sz="1200" b="0" i="0" u="none" strike="noStrike" dirty="0" smtClean="0">
                          <a:solidFill>
                            <a:srgbClr val="000000"/>
                          </a:solidFill>
                          <a:effectLst/>
                          <a:latin typeface="Arial" pitchFamily="34" charset="0"/>
                          <a:cs typeface="Arial" pitchFamily="34" charset="0"/>
                        </a:rPr>
                        <a:t>Descuido, negligencia e impericia</a:t>
                      </a:r>
                      <a:endParaRPr lang="es-ES" sz="1200" b="0"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r" fontAlgn="b"/>
                      <a:r>
                        <a:rPr lang="es-ES" sz="1200" b="1" i="0" u="none" strike="noStrike" dirty="0" smtClean="0">
                          <a:solidFill>
                            <a:srgbClr val="000000"/>
                          </a:solidFill>
                          <a:effectLst/>
                          <a:latin typeface="Arial" pitchFamily="34" charset="0"/>
                          <a:cs typeface="Arial" pitchFamily="34" charset="0"/>
                        </a:rPr>
                        <a:t>18</a:t>
                      </a:r>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08"/>
                  </a:ext>
                </a:extLst>
              </a:tr>
              <a:tr h="305449">
                <a:tc gridSpan="2">
                  <a:txBody>
                    <a:bodyPr/>
                    <a:lstStyle/>
                    <a:p>
                      <a:pPr algn="l" fontAlgn="ctr"/>
                      <a:r>
                        <a:rPr lang="es-ES" sz="1200" b="0" i="0" u="none" strike="noStrike" dirty="0" smtClean="0">
                          <a:solidFill>
                            <a:srgbClr val="000000"/>
                          </a:solidFill>
                          <a:effectLst/>
                          <a:latin typeface="Arial" pitchFamily="34" charset="0"/>
                          <a:cs typeface="Arial" pitchFamily="34" charset="0"/>
                        </a:rPr>
                        <a:t>Responsabilidad directa del Estado</a:t>
                      </a:r>
                      <a:endParaRPr lang="es-ES" sz="1200" b="0"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r" fontAlgn="b"/>
                      <a:r>
                        <a:rPr lang="es-ES" sz="1200" b="1" i="0" u="none" strike="noStrike" dirty="0" smtClean="0">
                          <a:solidFill>
                            <a:srgbClr val="000000"/>
                          </a:solidFill>
                          <a:effectLst/>
                          <a:latin typeface="Arial" pitchFamily="34" charset="0"/>
                          <a:cs typeface="Arial" pitchFamily="34" charset="0"/>
                        </a:rPr>
                        <a:t>13</a:t>
                      </a:r>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l" fontAlgn="ctr"/>
                      <a:r>
                        <a:rPr lang="es-ES" sz="1200" b="0" i="0" u="none" strike="noStrike" dirty="0" smtClean="0">
                          <a:solidFill>
                            <a:srgbClr val="000000"/>
                          </a:solidFill>
                          <a:effectLst/>
                          <a:latin typeface="Arial" pitchFamily="34" charset="0"/>
                          <a:cs typeface="Arial" pitchFamily="34" charset="0"/>
                        </a:rPr>
                        <a:t>Otros tipos de muertes violentas</a:t>
                      </a:r>
                      <a:endParaRPr lang="es-ES" sz="1200" b="0"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r" fontAlgn="b"/>
                      <a:r>
                        <a:rPr lang="es-ES" sz="1200" b="1" i="0" u="none" strike="noStrike" dirty="0" smtClean="0">
                          <a:solidFill>
                            <a:srgbClr val="000000"/>
                          </a:solidFill>
                          <a:effectLst/>
                          <a:latin typeface="Arial" pitchFamily="34" charset="0"/>
                          <a:cs typeface="Arial" pitchFamily="34" charset="0"/>
                        </a:rPr>
                        <a:t>58</a:t>
                      </a:r>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301616949"/>
                  </a:ext>
                </a:extLst>
              </a:tr>
              <a:tr h="523333">
                <a:tc gridSpan="3">
                  <a:txBody>
                    <a:bodyPr/>
                    <a:lstStyle/>
                    <a:p>
                      <a:pPr algn="ctr" fontAlgn="b"/>
                      <a:r>
                        <a:rPr lang="es-ES" sz="1400" b="1" i="0" u="none" strike="noStrike" dirty="0">
                          <a:solidFill>
                            <a:srgbClr val="000000"/>
                          </a:solidFill>
                          <a:effectLst/>
                          <a:latin typeface="Arial" pitchFamily="34" charset="0"/>
                          <a:cs typeface="Arial" pitchFamily="34" charset="0"/>
                        </a:rPr>
                        <a:t>Victimas por </a:t>
                      </a:r>
                      <a:r>
                        <a:rPr lang="es-ES" sz="1400" b="1" i="0" u="none" strike="noStrike" dirty="0" smtClean="0">
                          <a:solidFill>
                            <a:srgbClr val="000000"/>
                          </a:solidFill>
                          <a:effectLst/>
                          <a:latin typeface="Arial" pitchFamily="34" charset="0"/>
                          <a:cs typeface="Arial" pitchFamily="34" charset="0"/>
                        </a:rPr>
                        <a:t>Sexo</a:t>
                      </a:r>
                      <a:endParaRPr lang="es-ES" sz="14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BFBF"/>
                    </a:solidFill>
                  </a:tcPr>
                </a:tc>
                <a:tc hMerge="1">
                  <a:txBody>
                    <a:bodyPr/>
                    <a:lstStyle/>
                    <a:p>
                      <a:endParaRPr lang="es-ES"/>
                    </a:p>
                  </a:txBody>
                  <a:tcPr/>
                </a:tc>
                <a:tc hMerge="1">
                  <a:txBody>
                    <a:bodyPr/>
                    <a:lstStyle/>
                    <a:p>
                      <a:endParaRPr lang="es-ES"/>
                    </a:p>
                  </a:txBody>
                  <a:tcPr/>
                </a:tc>
                <a:tc gridSpan="2">
                  <a:txBody>
                    <a:bodyPr/>
                    <a:lstStyle/>
                    <a:p>
                      <a:pPr algn="ctr" fontAlgn="b"/>
                      <a:r>
                        <a:rPr lang="es-ES" sz="1400" b="1" i="0" u="none" strike="noStrike" dirty="0">
                          <a:solidFill>
                            <a:srgbClr val="000000"/>
                          </a:solidFill>
                          <a:effectLst/>
                          <a:latin typeface="Arial" pitchFamily="34" charset="0"/>
                          <a:cs typeface="Arial" pitchFamily="34" charset="0"/>
                        </a:rPr>
                        <a:t>Victimas por </a:t>
                      </a:r>
                      <a:r>
                        <a:rPr lang="es-ES" sz="1400" b="1" i="0" u="none" strike="noStrike" dirty="0" smtClean="0">
                          <a:solidFill>
                            <a:srgbClr val="000000"/>
                          </a:solidFill>
                          <a:effectLst/>
                          <a:latin typeface="Arial" pitchFamily="34" charset="0"/>
                          <a:cs typeface="Arial" pitchFamily="34" charset="0"/>
                        </a:rPr>
                        <a:t>Edad</a:t>
                      </a:r>
                      <a:endParaRPr lang="es-ES" sz="14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BFBF"/>
                    </a:solidFill>
                  </a:tcPr>
                </a:tc>
                <a:tc hMerge="1">
                  <a:txBody>
                    <a:bodyPr/>
                    <a:lstStyle/>
                    <a:p>
                      <a:endParaRPr lang="es-ES"/>
                    </a:p>
                  </a:txBody>
                  <a:tcPr/>
                </a:tc>
                <a:extLst>
                  <a:ext uri="{0D108BD9-81ED-4DB2-BD59-A6C34878D82A}">
                    <a16:rowId xmlns:a16="http://schemas.microsoft.com/office/drawing/2014/main" val="10009"/>
                  </a:ext>
                </a:extLst>
              </a:tr>
              <a:tr h="246256">
                <a:tc gridSpan="2">
                  <a:txBody>
                    <a:bodyPr/>
                    <a:lstStyle/>
                    <a:p>
                      <a:pPr algn="l" fontAlgn="ctr"/>
                      <a:r>
                        <a:rPr lang="es-ES" sz="1200" b="0" i="0" u="none" strike="noStrike">
                          <a:solidFill>
                            <a:srgbClr val="000000"/>
                          </a:solidFill>
                          <a:effectLst/>
                          <a:latin typeface="Arial" pitchFamily="34" charset="0"/>
                          <a:cs typeface="Arial" pitchFamily="34" charset="0"/>
                        </a:rPr>
                        <a:t>Femenino</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r" fontAlgn="b"/>
                      <a:r>
                        <a:rPr lang="es-ES" sz="1200" b="1" i="0" u="none" strike="noStrike" dirty="0" smtClean="0">
                          <a:solidFill>
                            <a:srgbClr val="000000"/>
                          </a:solidFill>
                          <a:effectLst/>
                          <a:latin typeface="Arial" pitchFamily="34" charset="0"/>
                          <a:cs typeface="Arial" pitchFamily="34" charset="0"/>
                        </a:rPr>
                        <a:t>49 (33%) </a:t>
                      </a:r>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ES" sz="1200" b="0" i="0" u="none" strike="noStrike" dirty="0" smtClean="0">
                          <a:solidFill>
                            <a:srgbClr val="000000"/>
                          </a:solidFill>
                          <a:effectLst/>
                          <a:latin typeface="Arial" pitchFamily="34" charset="0"/>
                          <a:cs typeface="Arial" pitchFamily="34" charset="0"/>
                        </a:rPr>
                        <a:t>55 y 59 años* </a:t>
                      </a:r>
                      <a:endParaRPr lang="es-ES" sz="1200" b="0"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r" fontAlgn="b"/>
                      <a:r>
                        <a:rPr lang="es-ES" sz="1200" b="1" i="0" u="none" strike="noStrike" dirty="0" smtClean="0">
                          <a:solidFill>
                            <a:srgbClr val="000000"/>
                          </a:solidFill>
                          <a:effectLst/>
                          <a:latin typeface="Arial" pitchFamily="34" charset="0"/>
                          <a:cs typeface="Arial" pitchFamily="34" charset="0"/>
                        </a:rPr>
                        <a:t>11,4%</a:t>
                      </a:r>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10"/>
                  </a:ext>
                </a:extLst>
              </a:tr>
              <a:tr h="195012">
                <a:tc gridSpan="2">
                  <a:txBody>
                    <a:bodyPr/>
                    <a:lstStyle/>
                    <a:p>
                      <a:pPr algn="l" fontAlgn="ctr"/>
                      <a:r>
                        <a:rPr lang="es-ES" sz="1200" b="0" i="0" u="none" strike="noStrike" dirty="0">
                          <a:solidFill>
                            <a:srgbClr val="000000"/>
                          </a:solidFill>
                          <a:effectLst/>
                          <a:latin typeface="Arial" pitchFamily="34" charset="0"/>
                          <a:cs typeface="Arial" pitchFamily="34" charset="0"/>
                        </a:rPr>
                        <a:t>Masculino</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r" fontAlgn="b"/>
                      <a:r>
                        <a:rPr lang="es-ES" sz="1200" b="1" i="0" u="none" strike="noStrike" dirty="0" smtClean="0">
                          <a:solidFill>
                            <a:srgbClr val="000000"/>
                          </a:solidFill>
                          <a:effectLst/>
                          <a:latin typeface="Arial" pitchFamily="34" charset="0"/>
                          <a:cs typeface="Arial" pitchFamily="34" charset="0"/>
                        </a:rPr>
                        <a:t>100 (67%) </a:t>
                      </a:r>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smtClean="0">
                          <a:solidFill>
                            <a:srgbClr val="000000"/>
                          </a:solidFill>
                          <a:effectLst/>
                          <a:latin typeface="Arial" pitchFamily="34" charset="0"/>
                          <a:cs typeface="Arial" pitchFamily="34" charset="0"/>
                        </a:rPr>
                        <a:t> 60 a 70 años</a:t>
                      </a:r>
                      <a:endParaRPr lang="es-ES" sz="1200" b="0"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s-ES" sz="1200" b="1" i="0" u="none" strike="noStrike" dirty="0" smtClean="0">
                          <a:solidFill>
                            <a:srgbClr val="000000"/>
                          </a:solidFill>
                          <a:effectLst/>
                          <a:latin typeface="Arial" pitchFamily="34" charset="0"/>
                          <a:cs typeface="Arial" pitchFamily="34" charset="0"/>
                        </a:rPr>
                        <a:t>59%</a:t>
                      </a:r>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11"/>
                  </a:ext>
                </a:extLst>
              </a:tr>
              <a:tr h="216361">
                <a:tc rowSpan="2" gridSpan="3">
                  <a:txBody>
                    <a:bodyPr/>
                    <a:lstStyle/>
                    <a:p>
                      <a:pPr algn="just" fontAlgn="ctr"/>
                      <a:r>
                        <a:rPr lang="es-ES" sz="1200" b="0" i="0" u="none" strike="noStrike" dirty="0" smtClean="0">
                          <a:solidFill>
                            <a:srgbClr val="000000"/>
                          </a:solidFill>
                          <a:effectLst/>
                          <a:latin typeface="Arial" pitchFamily="34" charset="0"/>
                          <a:cs typeface="Arial" pitchFamily="34" charset="0"/>
                        </a:rPr>
                        <a:t>El número de  muertes violentas según género y rangos de edad, se concentró, en las edades que van de 60 a 80 años. Hubo 95 hombres y 28 mujeres entre 60 y 80 años que perdieron la vida de forma violenta </a:t>
                      </a:r>
                      <a:endParaRPr lang="es-ES" sz="1200" b="0"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rowSpan="2" hMerge="1">
                  <a:txBody>
                    <a:bodyPr/>
                    <a:lstStyle/>
                    <a:p>
                      <a:endParaRPr lang="es-ES"/>
                    </a:p>
                  </a:txBody>
                  <a:tcPr/>
                </a:tc>
                <a:tc rowSpan="2" hMerge="1">
                  <a:txBody>
                    <a:bodyPr/>
                    <a:lstStyle/>
                    <a:p>
                      <a:pPr algn="r" fontAlgn="b"/>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ES" sz="1200" b="0" i="0" u="none" strike="noStrike" dirty="0" smtClean="0">
                          <a:solidFill>
                            <a:srgbClr val="000000"/>
                          </a:solidFill>
                          <a:effectLst/>
                          <a:latin typeface="Arial" pitchFamily="34" charset="0"/>
                          <a:cs typeface="Arial" pitchFamily="34" charset="0"/>
                        </a:rPr>
                        <a:t>71 a 80 años </a:t>
                      </a:r>
                      <a:endParaRPr lang="es-ES" sz="1200" b="0"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s-ES" sz="1200" b="1" i="0" u="none" strike="noStrike" dirty="0" smtClean="0">
                          <a:solidFill>
                            <a:srgbClr val="000000"/>
                          </a:solidFill>
                          <a:effectLst/>
                          <a:latin typeface="Arial" pitchFamily="34" charset="0"/>
                          <a:cs typeface="Arial" pitchFamily="34" charset="0"/>
                        </a:rPr>
                        <a:t>23,5%</a:t>
                      </a:r>
                    </a:p>
                    <a:p>
                      <a:pPr algn="r" fontAlgn="b"/>
                      <a:r>
                        <a:rPr lang="es-ES" sz="1200" b="1" i="0" u="none" strike="noStrike" dirty="0" smtClean="0">
                          <a:solidFill>
                            <a:srgbClr val="000000"/>
                          </a:solidFill>
                          <a:effectLst/>
                          <a:latin typeface="Arial" pitchFamily="34" charset="0"/>
                          <a:cs typeface="Arial" pitchFamily="34" charset="0"/>
                        </a:rPr>
                        <a:t> </a:t>
                      </a:r>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12"/>
                  </a:ext>
                </a:extLst>
              </a:tr>
              <a:tr h="556073">
                <a:tc gridSpan="3" vMerge="1">
                  <a:txBody>
                    <a:bodyPr/>
                    <a:lstStyle/>
                    <a:p>
                      <a:endParaRPr lang="es-ES"/>
                    </a:p>
                  </a:txBody>
                  <a:tcPr/>
                </a:tc>
                <a:tc hMerge="1" vMerge="1">
                  <a:txBody>
                    <a:bodyPr/>
                    <a:lstStyle/>
                    <a:p>
                      <a:endParaRPr lang="es-ES"/>
                    </a:p>
                  </a:txBody>
                  <a:tcPr/>
                </a:tc>
                <a:tc hMerge="1" vMerge="1">
                  <a:txBody>
                    <a:bodyPr/>
                    <a:lstStyle/>
                    <a:p>
                      <a:endParaRPr lang="es-E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smtClean="0">
                          <a:solidFill>
                            <a:srgbClr val="000000"/>
                          </a:solidFill>
                          <a:effectLst/>
                          <a:latin typeface="Arial" pitchFamily="34" charset="0"/>
                          <a:cs typeface="Arial" pitchFamily="34" charset="0"/>
                        </a:rPr>
                        <a:t>81 a 90 años</a:t>
                      </a:r>
                      <a:endParaRPr lang="es-ES" sz="1200" b="0"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r" fontAlgn="b"/>
                      <a:r>
                        <a:rPr lang="es-ES" sz="1200" b="1" i="0" u="none" strike="noStrike" dirty="0" smtClean="0">
                          <a:solidFill>
                            <a:srgbClr val="000000"/>
                          </a:solidFill>
                          <a:effectLst/>
                          <a:latin typeface="Arial" pitchFamily="34" charset="0"/>
                          <a:cs typeface="Arial" pitchFamily="34" charset="0"/>
                        </a:rPr>
                        <a:t>5,4%</a:t>
                      </a:r>
                      <a:endParaRPr lang="es-ES" sz="1200" b="1" i="0" u="none" strike="noStrike" dirty="0">
                        <a:solidFill>
                          <a:srgbClr val="000000"/>
                        </a:solidFill>
                        <a:effectLst/>
                        <a:latin typeface="Arial" pitchFamily="34" charset="0"/>
                        <a:cs typeface="Arial"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93821021"/>
                  </a:ext>
                </a:extLst>
              </a:tr>
            </a:tbl>
          </a:graphicData>
        </a:graphic>
      </p:graphicFrame>
      <p:sp>
        <p:nvSpPr>
          <p:cNvPr id="2" name="Rectángulo 1"/>
          <p:cNvSpPr/>
          <p:nvPr/>
        </p:nvSpPr>
        <p:spPr>
          <a:xfrm>
            <a:off x="0" y="8667164"/>
            <a:ext cx="840295" cy="369332"/>
          </a:xfrm>
          <a:prstGeom prst="rect">
            <a:avLst/>
          </a:prstGeom>
        </p:spPr>
        <p:txBody>
          <a:bodyPr wrap="none">
            <a:spAutoFit/>
          </a:bodyPr>
          <a:lstStyle/>
          <a:p>
            <a:r>
              <a:rPr lang="es-ES" dirty="0" smtClean="0">
                <a:solidFill>
                  <a:srgbClr val="000000"/>
                </a:solidFill>
                <a:latin typeface="Arial" pitchFamily="34" charset="0"/>
                <a:cs typeface="Arial" pitchFamily="34" charset="0"/>
              </a:rPr>
              <a:t>* </a:t>
            </a:r>
            <a:r>
              <a:rPr lang="es-ES" sz="1050" b="1" dirty="0" smtClean="0">
                <a:solidFill>
                  <a:srgbClr val="000000"/>
                </a:solidFill>
                <a:latin typeface="Arial" pitchFamily="34" charset="0"/>
                <a:cs typeface="Arial" pitchFamily="34" charset="0"/>
              </a:rPr>
              <a:t>Mujeres</a:t>
            </a:r>
            <a:endParaRPr lang="es-ES" sz="1050" b="1" dirty="0"/>
          </a:p>
        </p:txBody>
      </p:sp>
    </p:spTree>
    <p:extLst>
      <p:ext uri="{BB962C8B-B14F-4D97-AF65-F5344CB8AC3E}">
        <p14:creationId xmlns:p14="http://schemas.microsoft.com/office/powerpoint/2010/main" val="54347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720843966"/>
              </p:ext>
            </p:extLst>
          </p:nvPr>
        </p:nvGraphicFramePr>
        <p:xfrm>
          <a:off x="116633" y="121534"/>
          <a:ext cx="6624736" cy="7085976"/>
        </p:xfrm>
        <a:graphic>
          <a:graphicData uri="http://schemas.openxmlformats.org/drawingml/2006/table">
            <a:tbl>
              <a:tblPr/>
              <a:tblGrid>
                <a:gridCol w="2798854">
                  <a:extLst>
                    <a:ext uri="{9D8B030D-6E8A-4147-A177-3AD203B41FA5}">
                      <a16:colId xmlns:a16="http://schemas.microsoft.com/office/drawing/2014/main" val="20000"/>
                    </a:ext>
                  </a:extLst>
                </a:gridCol>
                <a:gridCol w="657529">
                  <a:extLst>
                    <a:ext uri="{9D8B030D-6E8A-4147-A177-3AD203B41FA5}">
                      <a16:colId xmlns:a16="http://schemas.microsoft.com/office/drawing/2014/main" val="20001"/>
                    </a:ext>
                  </a:extLst>
                </a:gridCol>
                <a:gridCol w="110781">
                  <a:extLst>
                    <a:ext uri="{9D8B030D-6E8A-4147-A177-3AD203B41FA5}">
                      <a16:colId xmlns:a16="http://schemas.microsoft.com/office/drawing/2014/main" val="20002"/>
                    </a:ext>
                  </a:extLst>
                </a:gridCol>
                <a:gridCol w="2409499">
                  <a:extLst>
                    <a:ext uri="{9D8B030D-6E8A-4147-A177-3AD203B41FA5}">
                      <a16:colId xmlns:a16="http://schemas.microsoft.com/office/drawing/2014/main" val="20003"/>
                    </a:ext>
                  </a:extLst>
                </a:gridCol>
                <a:gridCol w="648073">
                  <a:extLst>
                    <a:ext uri="{9D8B030D-6E8A-4147-A177-3AD203B41FA5}">
                      <a16:colId xmlns:a16="http://schemas.microsoft.com/office/drawing/2014/main" val="20004"/>
                    </a:ext>
                  </a:extLst>
                </a:gridCol>
              </a:tblGrid>
              <a:tr h="286498">
                <a:tc gridSpan="5">
                  <a:txBody>
                    <a:bodyPr/>
                    <a:lstStyle/>
                    <a:p>
                      <a:pPr algn="ctr" fontAlgn="ctr"/>
                      <a:r>
                        <a:rPr lang="es-ES" sz="1400" b="1" i="0" u="none" strike="noStrike" dirty="0" smtClean="0">
                          <a:solidFill>
                            <a:srgbClr val="000000"/>
                          </a:solidFill>
                          <a:effectLst/>
                          <a:latin typeface="Arial" pitchFamily="34" charset="0"/>
                          <a:cs typeface="Arial" pitchFamily="34" charset="0"/>
                        </a:rPr>
                        <a:t>Muertes violentas de personas mayores por causas específicas </a:t>
                      </a:r>
                      <a:endParaRPr lang="es-ES" sz="14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BFB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34722">
                <a:tc>
                  <a:txBody>
                    <a:bodyPr/>
                    <a:lstStyle/>
                    <a:p>
                      <a:pPr algn="ctr" fontAlgn="ctr"/>
                      <a:r>
                        <a:rPr lang="es-VE" sz="1100" b="0" i="0" u="none" strike="noStrike">
                          <a:solidFill>
                            <a:srgbClr val="000000"/>
                          </a:solidFill>
                          <a:effectLst/>
                          <a:latin typeface="Calibri" panose="020F0502020204030204" pitchFamily="34" charset="0"/>
                        </a:rPr>
                        <a:t>Robo</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VE" sz="1100" b="1" i="0" u="none" strike="noStrike" dirty="0" smtClean="0">
                          <a:solidFill>
                            <a:srgbClr val="000000"/>
                          </a:solidFill>
                          <a:effectLst/>
                          <a:latin typeface="Calibri" panose="020F0502020204030204" pitchFamily="34" charset="0"/>
                        </a:rPr>
                        <a:t>26</a:t>
                      </a:r>
                      <a:endParaRPr lang="es-VE" sz="1100" b="1" i="0" u="none" strike="noStrike" dirty="0">
                        <a:solidFill>
                          <a:srgbClr val="000000"/>
                        </a:solidFill>
                        <a:effectLst/>
                        <a:latin typeface="Calibri" panose="020F0502020204030204"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b"/>
                      <a:r>
                        <a:rPr lang="es-ES" sz="1200" b="0" i="0" u="none" strike="noStrike" dirty="0" smtClean="0">
                          <a:solidFill>
                            <a:srgbClr val="000000"/>
                          </a:solidFill>
                          <a:effectLst/>
                          <a:latin typeface="Arial" pitchFamily="34" charset="0"/>
                          <a:cs typeface="Arial" pitchFamily="34" charset="0"/>
                        </a:rPr>
                        <a:t>Arma Blanca</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pPr algn="l" fontAlgn="b"/>
                      <a:endParaRPr lang="es-ES" sz="1200" b="0" i="0" u="none" strike="noStrike">
                        <a:solidFill>
                          <a:srgbClr val="000000"/>
                        </a:solidFill>
                        <a:effectLst/>
                        <a:latin typeface="Arial" pitchFamily="34" charset="0"/>
                        <a:cs typeface="Arial" pitchFamily="34" charset="0"/>
                      </a:endParaRPr>
                    </a:p>
                  </a:txBody>
                  <a:tcPr marL="7562" marR="7562" marT="756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b"/>
                      <a:r>
                        <a:rPr lang="es-ES" sz="1200" b="1" i="0" u="none" strike="noStrike" dirty="0" smtClean="0">
                          <a:solidFill>
                            <a:srgbClr val="000000"/>
                          </a:solidFill>
                          <a:effectLst/>
                          <a:latin typeface="Arial" pitchFamily="34" charset="0"/>
                          <a:cs typeface="Arial" pitchFamily="34" charset="0"/>
                        </a:rPr>
                        <a:t>17</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01"/>
                  </a:ext>
                </a:extLst>
              </a:tr>
              <a:tr h="234722">
                <a:tc>
                  <a:txBody>
                    <a:bodyPr/>
                    <a:lstStyle/>
                    <a:p>
                      <a:pPr marL="0" algn="l" defTabSz="914400" rtl="0" eaLnBrk="1" fontAlgn="b" latinLnBrk="0" hangingPunct="1"/>
                      <a:r>
                        <a:rPr lang="es-VE" sz="1200" b="0" i="0" u="none" strike="noStrike" kern="1200" dirty="0">
                          <a:solidFill>
                            <a:srgbClr val="000000"/>
                          </a:solidFill>
                          <a:effectLst/>
                          <a:latin typeface="Arial" pitchFamily="34" charset="0"/>
                          <a:ea typeface="+mn-ea"/>
                          <a:cs typeface="Arial" pitchFamily="34" charset="0"/>
                        </a:rPr>
                        <a:t>Ajuste de Cuentas/ Venganza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VE" sz="1100" b="1" i="0" u="none" strike="noStrike" dirty="0" smtClean="0">
                          <a:solidFill>
                            <a:srgbClr val="000000"/>
                          </a:solidFill>
                          <a:effectLst/>
                          <a:latin typeface="Calibri" panose="020F0502020204030204" pitchFamily="34" charset="0"/>
                        </a:rPr>
                        <a:t>13</a:t>
                      </a:r>
                      <a:endParaRPr lang="es-VE" sz="1100" b="1" i="0" u="none" strike="noStrike" dirty="0">
                        <a:solidFill>
                          <a:srgbClr val="000000"/>
                        </a:solidFill>
                        <a:effectLst/>
                        <a:latin typeface="Calibri" panose="020F0502020204030204"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b"/>
                      <a:r>
                        <a:rPr lang="es-ES" sz="1200" b="0" i="0" u="none" strike="noStrike" dirty="0" smtClean="0">
                          <a:solidFill>
                            <a:srgbClr val="000000"/>
                          </a:solidFill>
                          <a:effectLst/>
                          <a:latin typeface="Arial" pitchFamily="34" charset="0"/>
                          <a:cs typeface="Arial" pitchFamily="34" charset="0"/>
                        </a:rPr>
                        <a:t>Accidentes (domésticos, laborales y otros) </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pPr algn="l" fontAlgn="b"/>
                      <a:endParaRPr lang="es-ES" sz="1200" b="0" i="0" u="none" strike="noStrike">
                        <a:solidFill>
                          <a:srgbClr val="000000"/>
                        </a:solidFill>
                        <a:effectLst/>
                        <a:latin typeface="Arial" pitchFamily="34" charset="0"/>
                        <a:cs typeface="Arial" pitchFamily="34" charset="0"/>
                      </a:endParaRPr>
                    </a:p>
                  </a:txBody>
                  <a:tcPr marL="7562" marR="7562" marT="756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b"/>
                      <a:r>
                        <a:rPr lang="es-ES" sz="1200" b="1" i="0" u="none" strike="noStrike" dirty="0" smtClean="0">
                          <a:solidFill>
                            <a:srgbClr val="000000"/>
                          </a:solidFill>
                          <a:effectLst/>
                          <a:latin typeface="Arial" pitchFamily="34" charset="0"/>
                          <a:cs typeface="Arial" pitchFamily="34" charset="0"/>
                        </a:rPr>
                        <a:t>15</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02"/>
                  </a:ext>
                </a:extLst>
              </a:tr>
              <a:tr h="234722">
                <a:tc>
                  <a:txBody>
                    <a:bodyPr/>
                    <a:lstStyle/>
                    <a:p>
                      <a:pPr marL="0" algn="l" defTabSz="914400" rtl="0" eaLnBrk="1" fontAlgn="b" latinLnBrk="0" hangingPunct="1"/>
                      <a:r>
                        <a:rPr lang="es-VE" sz="1200" b="0" i="0" u="none" strike="noStrike" kern="1200" dirty="0">
                          <a:solidFill>
                            <a:srgbClr val="000000"/>
                          </a:solidFill>
                          <a:effectLst/>
                          <a:latin typeface="Arial" pitchFamily="34" charset="0"/>
                          <a:ea typeface="+mn-ea"/>
                          <a:cs typeface="Arial" pitchFamily="34" charset="0"/>
                        </a:rPr>
                        <a:t>Riña</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VE" sz="1100" b="1" i="0" u="none" strike="noStrike" dirty="0" smtClean="0">
                          <a:solidFill>
                            <a:srgbClr val="000000"/>
                          </a:solidFill>
                          <a:effectLst/>
                          <a:latin typeface="Calibri" panose="020F0502020204030204" pitchFamily="34" charset="0"/>
                        </a:rPr>
                        <a:t>9</a:t>
                      </a:r>
                      <a:endParaRPr lang="es-VE" sz="1100" b="1" i="0" u="none" strike="noStrike" dirty="0">
                        <a:solidFill>
                          <a:srgbClr val="000000"/>
                        </a:solidFill>
                        <a:effectLst/>
                        <a:latin typeface="Calibri" panose="020F0502020204030204"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b"/>
                      <a:r>
                        <a:rPr lang="es-ES" sz="1200" b="0" i="0" u="none" strike="noStrike">
                          <a:solidFill>
                            <a:srgbClr val="000000"/>
                          </a:solidFill>
                          <a:effectLst/>
                          <a:latin typeface="Arial" pitchFamily="34" charset="0"/>
                          <a:cs typeface="Arial" pitchFamily="34" charset="0"/>
                        </a:rPr>
                        <a:t>Accidente vial</a:t>
                      </a: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pPr algn="l" fontAlgn="b"/>
                      <a:endParaRPr lang="es-ES" sz="1200" b="0" i="0" u="none" strike="noStrike">
                        <a:solidFill>
                          <a:srgbClr val="000000"/>
                        </a:solidFill>
                        <a:effectLst/>
                        <a:latin typeface="Arial" pitchFamily="34" charset="0"/>
                        <a:cs typeface="Arial" pitchFamily="34" charset="0"/>
                      </a:endParaRPr>
                    </a:p>
                  </a:txBody>
                  <a:tcPr marL="7562" marR="7562" marT="756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b"/>
                      <a:r>
                        <a:rPr lang="es-ES" sz="1200" b="1" i="0" u="none" strike="noStrike" dirty="0" smtClean="0">
                          <a:solidFill>
                            <a:srgbClr val="000000"/>
                          </a:solidFill>
                          <a:effectLst/>
                          <a:latin typeface="Arial" pitchFamily="34" charset="0"/>
                          <a:cs typeface="Arial" pitchFamily="34" charset="0"/>
                        </a:rPr>
                        <a:t>13</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03"/>
                  </a:ext>
                </a:extLst>
              </a:tr>
              <a:tr h="234722">
                <a:tc>
                  <a:txBody>
                    <a:bodyPr/>
                    <a:lstStyle/>
                    <a:p>
                      <a:pPr marL="0" algn="l" defTabSz="914400" rtl="0" eaLnBrk="1" fontAlgn="b" latinLnBrk="0" hangingPunct="1"/>
                      <a:r>
                        <a:rPr lang="es-VE" sz="1200" b="0" i="0" u="none" strike="noStrike" kern="1200" dirty="0">
                          <a:solidFill>
                            <a:srgbClr val="000000"/>
                          </a:solidFill>
                          <a:effectLst/>
                          <a:latin typeface="Arial" pitchFamily="34" charset="0"/>
                          <a:ea typeface="+mn-ea"/>
                          <a:cs typeface="Arial" pitchFamily="34" charset="0"/>
                        </a:rPr>
                        <a:t>Secuestro</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VE" sz="1100" b="1" i="0" u="none" strike="noStrike">
                          <a:solidFill>
                            <a:srgbClr val="000000"/>
                          </a:solidFill>
                          <a:effectLst/>
                          <a:latin typeface="Calibri" panose="020F0502020204030204" pitchFamily="34" charset="0"/>
                        </a:rPr>
                        <a:t>1</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b"/>
                      <a:r>
                        <a:rPr lang="es-ES" sz="1200" b="0" i="0" u="none" strike="noStrike">
                          <a:solidFill>
                            <a:srgbClr val="000000"/>
                          </a:solidFill>
                          <a:effectLst/>
                          <a:latin typeface="Arial" pitchFamily="34" charset="0"/>
                          <a:cs typeface="Arial" pitchFamily="34" charset="0"/>
                        </a:rPr>
                        <a:t>Arrollamiento</a:t>
                      </a: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pPr algn="l" fontAlgn="b"/>
                      <a:endParaRPr lang="es-ES" sz="1200" b="0" i="0" u="none" strike="noStrike">
                        <a:solidFill>
                          <a:srgbClr val="000000"/>
                        </a:solidFill>
                        <a:effectLst/>
                        <a:latin typeface="Arial" pitchFamily="34" charset="0"/>
                        <a:cs typeface="Arial" pitchFamily="34" charset="0"/>
                      </a:endParaRPr>
                    </a:p>
                  </a:txBody>
                  <a:tcPr marL="7562" marR="7562" marT="756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b"/>
                      <a:r>
                        <a:rPr lang="es-ES" sz="1200" b="1" i="0" u="none" strike="noStrike" dirty="0" smtClean="0">
                          <a:solidFill>
                            <a:srgbClr val="000000"/>
                          </a:solidFill>
                          <a:effectLst/>
                          <a:latin typeface="Arial" pitchFamily="34" charset="0"/>
                          <a:cs typeface="Arial" pitchFamily="34" charset="0"/>
                        </a:rPr>
                        <a:t>18</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04"/>
                  </a:ext>
                </a:extLst>
              </a:tr>
              <a:tr h="234722">
                <a:tc>
                  <a:txBody>
                    <a:bodyPr/>
                    <a:lstStyle/>
                    <a:p>
                      <a:pPr marL="0" algn="l" defTabSz="914400" rtl="0" eaLnBrk="1" fontAlgn="b" latinLnBrk="0" hangingPunct="1"/>
                      <a:r>
                        <a:rPr lang="es-VE" sz="1200" b="0" i="0" u="none" strike="noStrike" kern="1200">
                          <a:solidFill>
                            <a:srgbClr val="000000"/>
                          </a:solidFill>
                          <a:effectLst/>
                          <a:latin typeface="Arial" pitchFamily="34" charset="0"/>
                          <a:ea typeface="+mn-ea"/>
                          <a:cs typeface="Arial" pitchFamily="34" charset="0"/>
                        </a:rPr>
                        <a:t>Sicariato</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VE" sz="1100" b="1" i="0" u="none" strike="noStrike" dirty="0" smtClean="0">
                          <a:solidFill>
                            <a:srgbClr val="000000"/>
                          </a:solidFill>
                          <a:effectLst/>
                          <a:latin typeface="Calibri" panose="020F0502020204030204" pitchFamily="34" charset="0"/>
                        </a:rPr>
                        <a:t>3</a:t>
                      </a:r>
                      <a:endParaRPr lang="es-VE" sz="1100" b="1" i="0" u="none" strike="noStrike" dirty="0">
                        <a:solidFill>
                          <a:srgbClr val="000000"/>
                        </a:solidFill>
                        <a:effectLst/>
                        <a:latin typeface="Calibri" panose="020F0502020204030204"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b"/>
                      <a:r>
                        <a:rPr lang="es-ES" sz="1200" b="0" i="0" u="none" strike="noStrike" dirty="0" smtClean="0">
                          <a:solidFill>
                            <a:srgbClr val="000000"/>
                          </a:solidFill>
                          <a:effectLst/>
                          <a:latin typeface="Arial" pitchFamily="34" charset="0"/>
                          <a:cs typeface="Arial" pitchFamily="34" charset="0"/>
                        </a:rPr>
                        <a:t>Golpizas</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pPr algn="l" fontAlgn="b"/>
                      <a:endParaRPr lang="es-ES" sz="1200" b="0" i="0" u="none" strike="noStrike">
                        <a:solidFill>
                          <a:srgbClr val="000000"/>
                        </a:solidFill>
                        <a:effectLst/>
                        <a:latin typeface="Arial" pitchFamily="34" charset="0"/>
                        <a:cs typeface="Arial" pitchFamily="34" charset="0"/>
                      </a:endParaRPr>
                    </a:p>
                  </a:txBody>
                  <a:tcPr marL="7562" marR="7562" marT="756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b"/>
                      <a:r>
                        <a:rPr lang="es-ES" sz="1200" b="1" i="0" u="none" strike="noStrike" dirty="0" smtClean="0">
                          <a:solidFill>
                            <a:srgbClr val="000000"/>
                          </a:solidFill>
                          <a:effectLst/>
                          <a:latin typeface="Arial" pitchFamily="34" charset="0"/>
                          <a:cs typeface="Arial" pitchFamily="34" charset="0"/>
                        </a:rPr>
                        <a:t>13</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05"/>
                  </a:ext>
                </a:extLst>
              </a:tr>
              <a:tr h="234722">
                <a:tc>
                  <a:txBody>
                    <a:bodyPr/>
                    <a:lstStyle/>
                    <a:p>
                      <a:pPr marL="0" algn="l" defTabSz="914400" rtl="0" eaLnBrk="1" fontAlgn="b" latinLnBrk="0" hangingPunct="1"/>
                      <a:r>
                        <a:rPr lang="es-VE" sz="1200" b="0" i="0" u="none" strike="noStrike" kern="1200" dirty="0">
                          <a:solidFill>
                            <a:srgbClr val="000000"/>
                          </a:solidFill>
                          <a:effectLst/>
                          <a:latin typeface="Arial" pitchFamily="34" charset="0"/>
                          <a:ea typeface="+mn-ea"/>
                          <a:cs typeface="Arial" pitchFamily="34" charset="0"/>
                        </a:rPr>
                        <a:t>Se desconoce </a:t>
                      </a: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s-VE" sz="1100" b="1" i="0" u="none" strike="noStrike" dirty="0" smtClean="0">
                          <a:solidFill>
                            <a:srgbClr val="000000"/>
                          </a:solidFill>
                          <a:effectLst/>
                          <a:latin typeface="Calibri" panose="020F0502020204030204" pitchFamily="34" charset="0"/>
                        </a:rPr>
                        <a:t>15</a:t>
                      </a:r>
                      <a:endParaRPr lang="es-VE" sz="1100" b="1" i="0" u="none" strike="noStrike" dirty="0">
                        <a:solidFill>
                          <a:srgbClr val="000000"/>
                        </a:solidFill>
                        <a:effectLst/>
                        <a:latin typeface="Calibri" panose="020F0502020204030204"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b"/>
                      <a:r>
                        <a:rPr lang="es-ES" sz="1200" b="0" i="0" u="none" strike="noStrike" dirty="0" smtClean="0">
                          <a:solidFill>
                            <a:srgbClr val="000000"/>
                          </a:solidFill>
                          <a:effectLst/>
                          <a:latin typeface="Arial" pitchFamily="34" charset="0"/>
                          <a:cs typeface="Arial" pitchFamily="34" charset="0"/>
                        </a:rPr>
                        <a:t>Suicidios</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pPr algn="l" fontAlgn="b"/>
                      <a:endParaRPr lang="es-ES" sz="1200" b="0" i="0" u="none" strike="noStrike">
                        <a:solidFill>
                          <a:srgbClr val="000000"/>
                        </a:solidFill>
                        <a:effectLst/>
                        <a:latin typeface="Arial" pitchFamily="34" charset="0"/>
                        <a:cs typeface="Arial" pitchFamily="34" charset="0"/>
                      </a:endParaRPr>
                    </a:p>
                  </a:txBody>
                  <a:tcPr marL="7562" marR="7562" marT="7562"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b"/>
                      <a:r>
                        <a:rPr lang="es-ES" sz="1200" b="1" i="0" u="none" strike="noStrike" dirty="0" smtClean="0">
                          <a:solidFill>
                            <a:srgbClr val="000000"/>
                          </a:solidFill>
                          <a:effectLst/>
                          <a:latin typeface="Arial" pitchFamily="34" charset="0"/>
                          <a:cs typeface="Arial" pitchFamily="34" charset="0"/>
                        </a:rPr>
                        <a:t>7</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06"/>
                  </a:ext>
                </a:extLst>
              </a:tr>
              <a:tr h="189432">
                <a:tc>
                  <a:txBody>
                    <a:bodyPr/>
                    <a:lstStyle/>
                    <a:p>
                      <a:endParaRPr lang="es-ES" dirty="0"/>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endParaRPr lang="es-ES" dirty="0"/>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ctr"/>
                      <a:r>
                        <a:rPr lang="es-ES" sz="1200" b="0" i="0" u="none" strike="noStrike" dirty="0" smtClean="0">
                          <a:solidFill>
                            <a:srgbClr val="000000"/>
                          </a:solidFill>
                          <a:effectLst/>
                          <a:latin typeface="Arial" pitchFamily="34" charset="0"/>
                          <a:cs typeface="Arial" pitchFamily="34" charset="0"/>
                        </a:rPr>
                        <a:t>Falta de atención</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b"/>
                      <a:r>
                        <a:rPr lang="es-ES" sz="1200" b="1" i="0" u="none" strike="noStrike" dirty="0" smtClean="0">
                          <a:solidFill>
                            <a:srgbClr val="000000"/>
                          </a:solidFill>
                          <a:effectLst/>
                          <a:latin typeface="Arial" pitchFamily="34" charset="0"/>
                          <a:cs typeface="Arial" pitchFamily="34" charset="0"/>
                        </a:rPr>
                        <a:t>13</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07"/>
                  </a:ext>
                </a:extLst>
              </a:tr>
              <a:tr h="232317">
                <a:tc>
                  <a:txBody>
                    <a:bodyPr/>
                    <a:lstStyle/>
                    <a:p>
                      <a:endParaRPr lang="es-ES"/>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endParaRPr lang="es-ES" dirty="0"/>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ctr"/>
                      <a:r>
                        <a:rPr lang="es-ES" sz="1200" b="0" i="0" u="none" strike="noStrike" dirty="0" smtClean="0">
                          <a:solidFill>
                            <a:srgbClr val="000000"/>
                          </a:solidFill>
                          <a:effectLst/>
                          <a:latin typeface="Arial" pitchFamily="34" charset="0"/>
                          <a:cs typeface="Arial" pitchFamily="34" charset="0"/>
                        </a:rPr>
                        <a:t>Arma de fuego</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pPr algn="l" fontAlgn="ctr"/>
                      <a:endParaRPr lang="es-ES" sz="1200" b="0" i="0" u="none" strike="noStrike">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b"/>
                      <a:r>
                        <a:rPr lang="es-ES" sz="1200" b="1" i="0" u="none" strike="noStrike" dirty="0" smtClean="0">
                          <a:solidFill>
                            <a:srgbClr val="000000"/>
                          </a:solidFill>
                          <a:effectLst/>
                          <a:latin typeface="Arial" pitchFamily="34" charset="0"/>
                          <a:cs typeface="Arial" pitchFamily="34" charset="0"/>
                        </a:rPr>
                        <a:t>14</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08"/>
                  </a:ext>
                </a:extLst>
              </a:tr>
              <a:tr h="234722">
                <a:tc>
                  <a:txBody>
                    <a:bodyPr/>
                    <a:lstStyle/>
                    <a:p>
                      <a:pPr algn="ctr" fontAlgn="ctr"/>
                      <a:endParaRPr lang="es-VE" sz="1100" b="0" i="0" u="none" strike="noStrike" dirty="0">
                        <a:solidFill>
                          <a:srgbClr val="000000"/>
                        </a:solidFill>
                        <a:effectLst/>
                        <a:latin typeface="Calibri" panose="020F0502020204030204"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endParaRPr lang="es-VE" sz="1100" b="1" i="0" u="none" strike="noStrike" dirty="0">
                        <a:solidFill>
                          <a:srgbClr val="000000"/>
                        </a:solidFill>
                        <a:effectLst/>
                        <a:latin typeface="Calibri" panose="020F0502020204030204" pitchFamily="34" charset="0"/>
                      </a:endParaRPr>
                    </a:p>
                  </a:txBody>
                  <a:tcPr marL="9525" marR="9525" marT="95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ctr"/>
                      <a:r>
                        <a:rPr lang="es-ES" sz="1200" b="0" i="0" u="none" strike="noStrike" dirty="0" smtClean="0">
                          <a:solidFill>
                            <a:srgbClr val="000000"/>
                          </a:solidFill>
                          <a:effectLst/>
                          <a:latin typeface="Arial" pitchFamily="34" charset="0"/>
                          <a:cs typeface="Arial" pitchFamily="34" charset="0"/>
                        </a:rPr>
                        <a:t>Asfixia mecánica</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pPr algn="l" fontAlgn="ctr"/>
                      <a:endParaRPr lang="es-ES" sz="1200" b="0" i="0" u="none" strike="noStrike">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b"/>
                      <a:r>
                        <a:rPr lang="es-ES" sz="1200" b="1" i="0" u="none" strike="noStrike" dirty="0" smtClean="0">
                          <a:solidFill>
                            <a:srgbClr val="000000"/>
                          </a:solidFill>
                          <a:effectLst/>
                          <a:latin typeface="Arial" pitchFamily="34" charset="0"/>
                          <a:cs typeface="Arial" pitchFamily="34" charset="0"/>
                        </a:rPr>
                        <a:t>5</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09"/>
                  </a:ext>
                </a:extLst>
              </a:tr>
              <a:tr h="350636">
                <a:tc gridSpan="5">
                  <a:txBody>
                    <a:bodyPr/>
                    <a:lstStyle/>
                    <a:p>
                      <a:pPr algn="ctr" fontAlgn="ctr"/>
                      <a:r>
                        <a:rPr lang="es-ES" sz="1400" b="1" i="0" u="none" strike="noStrike" dirty="0">
                          <a:solidFill>
                            <a:srgbClr val="000000"/>
                          </a:solidFill>
                          <a:effectLst/>
                          <a:latin typeface="Arial" pitchFamily="34" charset="0"/>
                          <a:cs typeface="Arial" pitchFamily="34" charset="0"/>
                        </a:rPr>
                        <a:t>Muertes violentas de Personas Mayores por Estado </a:t>
                      </a: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BFB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2"/>
                  </a:ext>
                </a:extLst>
              </a:tr>
              <a:tr h="21516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0" i="0" u="none" strike="noStrike" dirty="0" smtClean="0">
                          <a:solidFill>
                            <a:srgbClr val="000000"/>
                          </a:solidFill>
                          <a:effectLst/>
                          <a:latin typeface="Arial" pitchFamily="34" charset="0"/>
                          <a:cs typeface="Arial" pitchFamily="34" charset="0"/>
                        </a:rPr>
                        <a:t>  AMC </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7,4%</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dirty="0"/>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13"/>
                  </a:ext>
                </a:extLst>
              </a:tr>
              <a:tr h="3427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0" i="0" u="none" strike="noStrike" dirty="0" smtClean="0">
                          <a:solidFill>
                            <a:srgbClr val="000000"/>
                          </a:solidFill>
                          <a:effectLst/>
                          <a:latin typeface="Arial" pitchFamily="34" charset="0"/>
                          <a:cs typeface="Arial" pitchFamily="34" charset="0"/>
                        </a:rPr>
                        <a:t>Anzoátegui</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11,4%</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14"/>
                  </a:ext>
                </a:extLst>
              </a:tr>
              <a:tr h="215162">
                <a:tc>
                  <a:txBody>
                    <a:bodyPr/>
                    <a:lstStyle/>
                    <a:p>
                      <a:pPr algn="l" fontAlgn="ctr"/>
                      <a:r>
                        <a:rPr lang="es-ES" sz="1200" b="0" i="0" u="none" strike="noStrike" dirty="0">
                          <a:solidFill>
                            <a:srgbClr val="000000"/>
                          </a:solidFill>
                          <a:effectLst/>
                          <a:latin typeface="Arial" pitchFamily="34" charset="0"/>
                          <a:cs typeface="Arial" pitchFamily="34" charset="0"/>
                        </a:rPr>
                        <a:t>Apure</a:t>
                      </a: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0,7%</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15"/>
                  </a:ext>
                </a:extLst>
              </a:tr>
              <a:tr h="215162">
                <a:tc>
                  <a:txBody>
                    <a:bodyPr/>
                    <a:lstStyle/>
                    <a:p>
                      <a:pPr algn="l" fontAlgn="ctr"/>
                      <a:r>
                        <a:rPr lang="es-ES" sz="1200" b="0" i="0" u="none" strike="noStrike" dirty="0">
                          <a:solidFill>
                            <a:srgbClr val="000000"/>
                          </a:solidFill>
                          <a:effectLst/>
                          <a:latin typeface="Arial" pitchFamily="34" charset="0"/>
                          <a:cs typeface="Arial" pitchFamily="34" charset="0"/>
                        </a:rPr>
                        <a:t>Aragua</a:t>
                      </a: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9,4%</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16"/>
                  </a:ext>
                </a:extLst>
              </a:tr>
              <a:tr h="215162">
                <a:tc>
                  <a:txBody>
                    <a:bodyPr/>
                    <a:lstStyle/>
                    <a:p>
                      <a:pPr algn="l" fontAlgn="ctr"/>
                      <a:r>
                        <a:rPr lang="es-ES" sz="1200" b="0" i="0" u="none" strike="noStrike" dirty="0">
                          <a:solidFill>
                            <a:srgbClr val="000000"/>
                          </a:solidFill>
                          <a:effectLst/>
                          <a:latin typeface="Arial" pitchFamily="34" charset="0"/>
                          <a:cs typeface="Arial" pitchFamily="34" charset="0"/>
                        </a:rPr>
                        <a:t>Bolívar</a:t>
                      </a: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4,7%</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18"/>
                  </a:ext>
                </a:extLst>
              </a:tr>
              <a:tr h="215162">
                <a:tc>
                  <a:txBody>
                    <a:bodyPr/>
                    <a:lstStyle/>
                    <a:p>
                      <a:pPr algn="l" fontAlgn="ctr"/>
                      <a:r>
                        <a:rPr lang="es-ES" sz="1200" b="0" i="0" u="none" strike="noStrike" dirty="0">
                          <a:solidFill>
                            <a:srgbClr val="000000"/>
                          </a:solidFill>
                          <a:effectLst/>
                          <a:latin typeface="Arial" pitchFamily="34" charset="0"/>
                          <a:cs typeface="Arial" pitchFamily="34" charset="0"/>
                        </a:rPr>
                        <a:t>Carabobo</a:t>
                      </a: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8,7%</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19"/>
                  </a:ext>
                </a:extLst>
              </a:tr>
              <a:tr h="215162">
                <a:tc>
                  <a:txBody>
                    <a:bodyPr/>
                    <a:lstStyle/>
                    <a:p>
                      <a:pPr algn="l" fontAlgn="ctr"/>
                      <a:r>
                        <a:rPr lang="es-ES" sz="1200" b="0" i="0" u="none" strike="noStrike" dirty="0" smtClean="0">
                          <a:solidFill>
                            <a:srgbClr val="000000"/>
                          </a:solidFill>
                          <a:effectLst/>
                          <a:latin typeface="Arial" pitchFamily="34" charset="0"/>
                          <a:cs typeface="Arial" pitchFamily="34" charset="0"/>
                        </a:rPr>
                        <a:t>Miranda</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5,4%</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20"/>
                  </a:ext>
                </a:extLst>
              </a:tr>
              <a:tr h="215162">
                <a:tc>
                  <a:txBody>
                    <a:bodyPr/>
                    <a:lstStyle/>
                    <a:p>
                      <a:pPr algn="l" fontAlgn="ctr"/>
                      <a:r>
                        <a:rPr lang="es-ES" sz="1200" b="0" i="0" u="none" strike="noStrike" dirty="0" smtClean="0">
                          <a:solidFill>
                            <a:srgbClr val="000000"/>
                          </a:solidFill>
                          <a:effectLst/>
                          <a:latin typeface="Arial" pitchFamily="34" charset="0"/>
                          <a:cs typeface="Arial" pitchFamily="34" charset="0"/>
                        </a:rPr>
                        <a:t>Falcón</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4,7%</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VE"/>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21"/>
                  </a:ext>
                </a:extLst>
              </a:tr>
              <a:tr h="215162">
                <a:tc>
                  <a:txBody>
                    <a:bodyPr/>
                    <a:lstStyle/>
                    <a:p>
                      <a:pPr algn="l" fontAlgn="ctr"/>
                      <a:r>
                        <a:rPr lang="es-ES" sz="1200" b="0" i="0" u="none" strike="noStrike" dirty="0">
                          <a:solidFill>
                            <a:srgbClr val="000000"/>
                          </a:solidFill>
                          <a:effectLst/>
                          <a:latin typeface="Arial" pitchFamily="34" charset="0"/>
                          <a:cs typeface="Arial" pitchFamily="34" charset="0"/>
                        </a:rPr>
                        <a:t>Guárico</a:t>
                      </a: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1,3%</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22"/>
                  </a:ext>
                </a:extLst>
              </a:tr>
              <a:tr h="215162">
                <a:tc>
                  <a:txBody>
                    <a:bodyPr/>
                    <a:lstStyle/>
                    <a:p>
                      <a:pPr algn="l" fontAlgn="ctr"/>
                      <a:r>
                        <a:rPr lang="es-ES" sz="1200" b="0" i="0" u="none" strike="noStrike" dirty="0">
                          <a:solidFill>
                            <a:srgbClr val="000000"/>
                          </a:solidFill>
                          <a:effectLst/>
                          <a:latin typeface="Arial" pitchFamily="34" charset="0"/>
                          <a:cs typeface="Arial" pitchFamily="34" charset="0"/>
                        </a:rPr>
                        <a:t>Lara</a:t>
                      </a: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13,4%</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23"/>
                  </a:ext>
                </a:extLst>
              </a:tr>
              <a:tr h="215162">
                <a:tc>
                  <a:txBody>
                    <a:bodyPr/>
                    <a:lstStyle/>
                    <a:p>
                      <a:pPr algn="l" fontAlgn="ctr"/>
                      <a:r>
                        <a:rPr lang="es-ES" sz="1200" b="0" i="0" u="none" strike="noStrike" dirty="0" smtClean="0">
                          <a:solidFill>
                            <a:srgbClr val="000000"/>
                          </a:solidFill>
                          <a:effectLst/>
                          <a:latin typeface="Arial" pitchFamily="34" charset="0"/>
                          <a:cs typeface="Arial" pitchFamily="34" charset="0"/>
                        </a:rPr>
                        <a:t>Mérida</a:t>
                      </a:r>
                      <a:r>
                        <a:rPr lang="es-ES" sz="1200" b="0" i="0" u="none" strike="noStrike" baseline="0" dirty="0" smtClean="0">
                          <a:solidFill>
                            <a:srgbClr val="000000"/>
                          </a:solidFill>
                          <a:effectLst/>
                          <a:latin typeface="Arial" pitchFamily="34" charset="0"/>
                          <a:cs typeface="Arial" pitchFamily="34" charset="0"/>
                        </a:rPr>
                        <a:t> </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6,7%</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ctr" fontAlgn="ct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24"/>
                  </a:ext>
                </a:extLst>
              </a:tr>
              <a:tr h="266043">
                <a:tc>
                  <a:txBody>
                    <a:bodyPr/>
                    <a:lstStyle/>
                    <a:p>
                      <a:pPr algn="l" fontAlgn="ctr"/>
                      <a:r>
                        <a:rPr lang="es-ES" sz="1200" b="0" i="0" u="none" strike="noStrike" dirty="0">
                          <a:solidFill>
                            <a:srgbClr val="000000"/>
                          </a:solidFill>
                          <a:effectLst/>
                          <a:latin typeface="Arial" pitchFamily="34" charset="0"/>
                          <a:cs typeface="Arial" pitchFamily="34" charset="0"/>
                        </a:rPr>
                        <a:t>Monagas</a:t>
                      </a: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2%</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25"/>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dirty="0" smtClean="0">
                          <a:solidFill>
                            <a:srgbClr val="000000"/>
                          </a:solidFill>
                          <a:effectLst/>
                          <a:latin typeface="Arial" pitchFamily="34" charset="0"/>
                          <a:cs typeface="Arial" pitchFamily="34" charset="0"/>
                        </a:rPr>
                        <a:t>Portuguesa</a:t>
                      </a:r>
                      <a:endParaRPr lang="es-VE" sz="1200" dirty="0"/>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a:r>
                        <a:rPr lang="es-VE" sz="1200" b="1" dirty="0" smtClean="0">
                          <a:latin typeface="Arial" panose="020B0604020202020204" pitchFamily="34" charset="0"/>
                          <a:cs typeface="Arial" panose="020B0604020202020204" pitchFamily="34" charset="0"/>
                        </a:rPr>
                        <a:t>0,7%</a:t>
                      </a:r>
                      <a:endParaRPr lang="es-VE" sz="1200" b="1" dirty="0" smtClean="0">
                        <a:latin typeface="Arial" panose="020B0604020202020204" pitchFamily="34" charset="0"/>
                        <a:cs typeface="Arial" panose="020B0604020202020204"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26"/>
                  </a:ext>
                </a:extLst>
              </a:tr>
              <a:tr h="215162">
                <a:tc>
                  <a:txBody>
                    <a:bodyPr/>
                    <a:lstStyle/>
                    <a:p>
                      <a:r>
                        <a:rPr lang="es-VE" sz="1200" dirty="0" smtClean="0">
                          <a:latin typeface="Arial" panose="020B0604020202020204" pitchFamily="34" charset="0"/>
                          <a:cs typeface="Arial" panose="020B0604020202020204" pitchFamily="34" charset="0"/>
                        </a:rPr>
                        <a:t>Sucre</a:t>
                      </a:r>
                      <a:endParaRPr lang="es-VE" sz="1200" dirty="0">
                        <a:latin typeface="Arial" panose="020B0604020202020204" pitchFamily="34" charset="0"/>
                        <a:cs typeface="Arial" panose="020B0604020202020204"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a:r>
                        <a:rPr lang="es-VE" sz="1200" b="1" dirty="0" smtClean="0">
                          <a:latin typeface="Arial" panose="020B0604020202020204" pitchFamily="34" charset="0"/>
                          <a:cs typeface="Arial" panose="020B0604020202020204" pitchFamily="34" charset="0"/>
                        </a:rPr>
                        <a:t>0,7%</a:t>
                      </a: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dirty="0"/>
                    </a:p>
                  </a:txBody>
                  <a:tcPr/>
                </a:tc>
                <a:tc>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27"/>
                  </a:ext>
                </a:extLst>
              </a:tr>
              <a:tr h="215162">
                <a:tc>
                  <a:txBody>
                    <a:bodyPr/>
                    <a:lstStyle/>
                    <a:p>
                      <a:pPr algn="l" fontAlgn="ctr"/>
                      <a:r>
                        <a:rPr lang="es-ES" sz="1200" b="0" i="0" u="none" strike="noStrike" dirty="0" smtClean="0">
                          <a:solidFill>
                            <a:srgbClr val="000000"/>
                          </a:solidFill>
                          <a:effectLst/>
                          <a:latin typeface="Arial" pitchFamily="34" charset="0"/>
                          <a:cs typeface="Arial" pitchFamily="34" charset="0"/>
                        </a:rPr>
                        <a:t>Táchira</a:t>
                      </a: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10,1%</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rowSpan="2">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28"/>
                  </a:ext>
                </a:extLst>
              </a:tr>
              <a:tr h="215162">
                <a:tc>
                  <a:txBody>
                    <a:bodyPr/>
                    <a:lstStyle/>
                    <a:p>
                      <a:r>
                        <a:rPr lang="es-VE" sz="1200" dirty="0" smtClean="0">
                          <a:latin typeface="Arial" panose="020B0604020202020204" pitchFamily="34" charset="0"/>
                          <a:cs typeface="Arial" panose="020B0604020202020204" pitchFamily="34" charset="0"/>
                        </a:rPr>
                        <a:t>Trujillo</a:t>
                      </a:r>
                      <a:endParaRPr lang="es-VE" sz="1200" dirty="0">
                        <a:latin typeface="Arial" panose="020B0604020202020204" pitchFamily="34" charset="0"/>
                        <a:cs typeface="Arial" panose="020B0604020202020204"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2,7%</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VE"/>
                    </a:p>
                  </a:txBody>
                  <a:tcPr/>
                </a:tc>
                <a:tc vMerge="1">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29"/>
                  </a:ext>
                </a:extLst>
              </a:tr>
              <a:tr h="215162">
                <a:tc>
                  <a:txBody>
                    <a:bodyPr/>
                    <a:lstStyle/>
                    <a:p>
                      <a:r>
                        <a:rPr lang="es-VE" sz="1200" dirty="0" smtClean="0">
                          <a:latin typeface="Arial" panose="020B0604020202020204" pitchFamily="34" charset="0"/>
                          <a:cs typeface="Arial" panose="020B0604020202020204" pitchFamily="34" charset="0"/>
                        </a:rPr>
                        <a:t>La Guaira </a:t>
                      </a:r>
                      <a:endParaRPr lang="es-VE" sz="1200" dirty="0">
                        <a:latin typeface="Arial" panose="020B0604020202020204" pitchFamily="34" charset="0"/>
                        <a:cs typeface="Arial" panose="020B0604020202020204"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4%</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a:p>
                  </a:txBody>
                  <a:tcPr/>
                </a:tc>
                <a:tc rowSpan="2">
                  <a:txBody>
                    <a:bodyPr/>
                    <a:lstStyle/>
                    <a:p>
                      <a:pPr algn="l" fontAlgn="ctr"/>
                      <a:endParaRPr lang="es-ES" sz="1200" b="0"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30"/>
                  </a:ext>
                </a:extLst>
              </a:tr>
              <a:tr h="132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dirty="0" smtClean="0">
                          <a:solidFill>
                            <a:srgbClr val="000000"/>
                          </a:solidFill>
                          <a:effectLst/>
                          <a:latin typeface="Arial" pitchFamily="34" charset="0"/>
                          <a:cs typeface="Arial" pitchFamily="34" charset="0"/>
                        </a:rPr>
                        <a:t>Zulia</a:t>
                      </a:r>
                      <a:endParaRPr lang="es-VE" sz="1200" dirty="0">
                        <a:latin typeface="Arial" panose="020B0604020202020204" pitchFamily="34" charset="0"/>
                        <a:cs typeface="Arial" panose="020B0604020202020204"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ctr" fontAlgn="ctr"/>
                      <a:r>
                        <a:rPr lang="es-ES" sz="1200" b="1" i="0" u="none" strike="noStrike" dirty="0" smtClean="0">
                          <a:solidFill>
                            <a:srgbClr val="000000"/>
                          </a:solidFill>
                          <a:effectLst/>
                          <a:latin typeface="Arial" pitchFamily="34" charset="0"/>
                          <a:cs typeface="Arial" pitchFamily="34" charset="0"/>
                        </a:rPr>
                        <a:t>5,4%</a:t>
                      </a:r>
                      <a:endParaRPr lang="es-ES" sz="1200" b="1" i="0" u="none" strike="noStrike" dirty="0">
                        <a:solidFill>
                          <a:srgbClr val="000000"/>
                        </a:solidFill>
                        <a:effectLst/>
                        <a:latin typeface="Arial" pitchFamily="34" charset="0"/>
                        <a:cs typeface="Arial" pitchFamily="34" charset="0"/>
                      </a:endParaRPr>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s-ES" dirty="0"/>
                    </a:p>
                  </a:txBody>
                  <a:tcPr/>
                </a:tc>
                <a:tc vMerge="1">
                  <a:txBody>
                    <a:bodyPr/>
                    <a:lstStyle/>
                    <a:p>
                      <a:endParaRPr lang="es-VE" dirty="0"/>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vMerge="1">
                  <a:txBody>
                    <a:bodyPr/>
                    <a:lstStyle/>
                    <a:p>
                      <a:endParaRPr lang="es-VE" dirty="0"/>
                    </a:p>
                  </a:txBody>
                  <a:tcPr marL="7562" marR="7562" marT="7562"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031"/>
                  </a:ext>
                </a:extLst>
              </a:tr>
            </a:tbl>
          </a:graphicData>
        </a:graphic>
      </p:graphicFrame>
    </p:spTree>
    <p:extLst>
      <p:ext uri="{BB962C8B-B14F-4D97-AF65-F5344CB8AC3E}">
        <p14:creationId xmlns:p14="http://schemas.microsoft.com/office/powerpoint/2010/main" val="3808785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360025404"/>
              </p:ext>
            </p:extLst>
          </p:nvPr>
        </p:nvGraphicFramePr>
        <p:xfrm>
          <a:off x="260647" y="899588"/>
          <a:ext cx="6264696" cy="4020644"/>
        </p:xfrm>
        <a:graphic>
          <a:graphicData uri="http://schemas.openxmlformats.org/drawingml/2006/table">
            <a:tbl>
              <a:tblPr/>
              <a:tblGrid>
                <a:gridCol w="1645872">
                  <a:extLst>
                    <a:ext uri="{9D8B030D-6E8A-4147-A177-3AD203B41FA5}">
                      <a16:colId xmlns:a16="http://schemas.microsoft.com/office/drawing/2014/main" val="20000"/>
                    </a:ext>
                  </a:extLst>
                </a:gridCol>
                <a:gridCol w="1000869">
                  <a:extLst>
                    <a:ext uri="{9D8B030D-6E8A-4147-A177-3AD203B41FA5}">
                      <a16:colId xmlns:a16="http://schemas.microsoft.com/office/drawing/2014/main" val="20001"/>
                    </a:ext>
                  </a:extLst>
                </a:gridCol>
                <a:gridCol w="726557">
                  <a:extLst>
                    <a:ext uri="{9D8B030D-6E8A-4147-A177-3AD203B41FA5}">
                      <a16:colId xmlns:a16="http://schemas.microsoft.com/office/drawing/2014/main" val="20002"/>
                    </a:ext>
                  </a:extLst>
                </a:gridCol>
                <a:gridCol w="1045352">
                  <a:extLst>
                    <a:ext uri="{9D8B030D-6E8A-4147-A177-3AD203B41FA5}">
                      <a16:colId xmlns:a16="http://schemas.microsoft.com/office/drawing/2014/main" val="20003"/>
                    </a:ext>
                  </a:extLst>
                </a:gridCol>
                <a:gridCol w="645004">
                  <a:extLst>
                    <a:ext uri="{9D8B030D-6E8A-4147-A177-3AD203B41FA5}">
                      <a16:colId xmlns:a16="http://schemas.microsoft.com/office/drawing/2014/main" val="20004"/>
                    </a:ext>
                  </a:extLst>
                </a:gridCol>
                <a:gridCol w="1201042">
                  <a:extLst>
                    <a:ext uri="{9D8B030D-6E8A-4147-A177-3AD203B41FA5}">
                      <a16:colId xmlns:a16="http://schemas.microsoft.com/office/drawing/2014/main" val="20005"/>
                    </a:ext>
                  </a:extLst>
                </a:gridCol>
              </a:tblGrid>
              <a:tr h="346384">
                <a:tc gridSpan="6">
                  <a:txBody>
                    <a:bodyPr/>
                    <a:lstStyle/>
                    <a:p>
                      <a:pPr algn="ctr" fontAlgn="ctr"/>
                      <a:r>
                        <a:rPr lang="es-ES" sz="1400" b="1" i="0" u="none" strike="noStrike" dirty="0" smtClean="0">
                          <a:solidFill>
                            <a:srgbClr val="000000"/>
                          </a:solidFill>
                          <a:effectLst/>
                          <a:latin typeface="Arial" pitchFamily="34" charset="0"/>
                          <a:cs typeface="Arial" pitchFamily="34" charset="0"/>
                        </a:rPr>
                        <a:t>CIFRAS ALARMANTES</a:t>
                      </a:r>
                      <a:endParaRPr lang="es-ES" sz="1400" b="1" i="0" u="none" strike="noStrike" dirty="0">
                        <a:solidFill>
                          <a:srgbClr val="000000"/>
                        </a:solidFill>
                        <a:effectLst/>
                        <a:latin typeface="Arial" pitchFamily="34" charset="0"/>
                        <a:cs typeface="Arial" pitchFamily="34" charset="0"/>
                      </a:endParaRPr>
                    </a:p>
                  </a:txBody>
                  <a:tcPr marL="8330" marR="8330" marT="833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BFB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11"/>
                  </a:ext>
                </a:extLst>
              </a:tr>
              <a:tr h="1212515">
                <a:tc>
                  <a:txBody>
                    <a:bodyPr/>
                    <a:lstStyle/>
                    <a:p>
                      <a:pPr algn="ctr" fontAlgn="t"/>
                      <a:r>
                        <a:rPr lang="es-ES" sz="3600" b="1" i="0" u="none" strike="noStrike" dirty="0" smtClean="0">
                          <a:solidFill>
                            <a:srgbClr val="FFFFFF"/>
                          </a:solidFill>
                          <a:effectLst/>
                          <a:latin typeface="Arial"/>
                        </a:rPr>
                        <a:t>251</a:t>
                      </a:r>
                      <a:r>
                        <a:rPr lang="es-ES" sz="1200" b="0" i="0" u="none" strike="noStrike" dirty="0">
                          <a:solidFill>
                            <a:srgbClr val="FFFFFF"/>
                          </a:solidFill>
                          <a:effectLst/>
                          <a:latin typeface="Arial"/>
                        </a:rPr>
                        <a:t/>
                      </a:r>
                      <a:br>
                        <a:rPr lang="es-ES" sz="1200" b="0" i="0" u="none" strike="noStrike" dirty="0">
                          <a:solidFill>
                            <a:srgbClr val="FFFFFF"/>
                          </a:solidFill>
                          <a:effectLst/>
                          <a:latin typeface="Arial"/>
                        </a:rPr>
                      </a:br>
                      <a:r>
                        <a:rPr lang="es-ES" sz="1200" b="0" i="0" u="none" strike="noStrike" dirty="0">
                          <a:solidFill>
                            <a:srgbClr val="FFFFFF"/>
                          </a:solidFill>
                          <a:effectLst/>
                          <a:latin typeface="Arial"/>
                        </a:rPr>
                        <a:t>Ancianos fueron asesinados </a:t>
                      </a:r>
                      <a:r>
                        <a:rPr lang="es-ES" sz="1200" b="0" i="0" u="none" strike="noStrike" dirty="0" smtClean="0">
                          <a:solidFill>
                            <a:srgbClr val="FFFFFF"/>
                          </a:solidFill>
                          <a:effectLst/>
                          <a:latin typeface="Arial"/>
                        </a:rPr>
                        <a:t> durante el año 2021</a:t>
                      </a:r>
                      <a:endParaRPr lang="es-ES" sz="1200" b="0" i="0" u="none" strike="noStrike" dirty="0">
                        <a:solidFill>
                          <a:srgbClr val="FFFFFF"/>
                        </a:solidFill>
                        <a:effectLst/>
                        <a:latin typeface="Arial"/>
                      </a:endParaRPr>
                    </a:p>
                  </a:txBody>
                  <a:tcPr marL="8330" marR="8330" marT="833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8080"/>
                    </a:solidFill>
                  </a:tcPr>
                </a:tc>
                <a:tc gridSpan="2">
                  <a:txBody>
                    <a:bodyPr/>
                    <a:lstStyle/>
                    <a:p>
                      <a:pPr algn="ctr" fontAlgn="t"/>
                      <a:r>
                        <a:rPr lang="es-ES" sz="3600" b="1" i="0" u="none" strike="noStrike" dirty="0" smtClean="0">
                          <a:solidFill>
                            <a:srgbClr val="FFFFFF"/>
                          </a:solidFill>
                          <a:effectLst/>
                          <a:latin typeface="Arial"/>
                        </a:rPr>
                        <a:t>59,4% </a:t>
                      </a:r>
                      <a:r>
                        <a:rPr lang="es-ES" sz="1200" b="0" i="0" u="none" strike="noStrike" dirty="0">
                          <a:solidFill>
                            <a:srgbClr val="FFFFFF"/>
                          </a:solidFill>
                          <a:effectLst/>
                          <a:latin typeface="Arial"/>
                        </a:rPr>
                        <a:t/>
                      </a:r>
                      <a:br>
                        <a:rPr lang="es-ES" sz="1200" b="0" i="0" u="none" strike="noStrike" dirty="0">
                          <a:solidFill>
                            <a:srgbClr val="FFFFFF"/>
                          </a:solidFill>
                          <a:effectLst/>
                          <a:latin typeface="Arial"/>
                        </a:rPr>
                      </a:br>
                      <a:r>
                        <a:rPr lang="es-ES" sz="1200" b="0" i="0" u="none" strike="noStrike" dirty="0" smtClean="0">
                          <a:solidFill>
                            <a:srgbClr val="FFFFFF"/>
                          </a:solidFill>
                          <a:effectLst/>
                          <a:latin typeface="Arial"/>
                        </a:rPr>
                        <a:t>De estas</a:t>
                      </a:r>
                      <a:r>
                        <a:rPr lang="es-ES" sz="1200" b="0" i="0" u="none" strike="noStrike" baseline="0" dirty="0" smtClean="0">
                          <a:solidFill>
                            <a:srgbClr val="FFFFFF"/>
                          </a:solidFill>
                          <a:effectLst/>
                          <a:latin typeface="Arial"/>
                        </a:rPr>
                        <a:t> muertes ocurrieron durante el segundo semestre del año</a:t>
                      </a:r>
                      <a:endParaRPr lang="es-ES" sz="1200" b="0" i="0" u="none" strike="noStrike" dirty="0">
                        <a:solidFill>
                          <a:srgbClr val="FFFFFF"/>
                        </a:solidFill>
                        <a:effectLst/>
                        <a:latin typeface="Arial"/>
                      </a:endParaRPr>
                    </a:p>
                  </a:txBody>
                  <a:tcPr marL="8330" marR="8330" marT="833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8080"/>
                    </a:solidFill>
                  </a:tcPr>
                </a:tc>
                <a:tc hMerge="1">
                  <a:txBody>
                    <a:bodyPr/>
                    <a:lstStyle/>
                    <a:p>
                      <a:endParaRPr lang="es-ES"/>
                    </a:p>
                  </a:txBody>
                  <a:tcPr/>
                </a:tc>
                <a:tc gridSpan="2">
                  <a:txBody>
                    <a:bodyPr/>
                    <a:lstStyle/>
                    <a:p>
                      <a:pPr algn="ctr" fontAlgn="t"/>
                      <a:r>
                        <a:rPr lang="es-ES" sz="3200" b="1" i="0" u="none" strike="noStrike" dirty="0" smtClean="0">
                          <a:solidFill>
                            <a:srgbClr val="FFFFFF"/>
                          </a:solidFill>
                          <a:effectLst/>
                          <a:latin typeface="Arial"/>
                        </a:rPr>
                        <a:t>74% </a:t>
                      </a:r>
                      <a:r>
                        <a:rPr lang="es-ES" sz="1200" b="0" i="0" u="none" strike="noStrike" dirty="0">
                          <a:solidFill>
                            <a:srgbClr val="FFFFFF"/>
                          </a:solidFill>
                          <a:effectLst/>
                          <a:latin typeface="Arial"/>
                        </a:rPr>
                        <a:t/>
                      </a:r>
                      <a:br>
                        <a:rPr lang="es-ES" sz="1200" b="0" i="0" u="none" strike="noStrike" dirty="0">
                          <a:solidFill>
                            <a:srgbClr val="FFFFFF"/>
                          </a:solidFill>
                          <a:effectLst/>
                          <a:latin typeface="Arial"/>
                        </a:rPr>
                      </a:br>
                      <a:r>
                        <a:rPr lang="es-ES" sz="1200" b="0" i="0" u="none" strike="noStrike" dirty="0" smtClean="0">
                          <a:solidFill>
                            <a:srgbClr val="FFFFFF"/>
                          </a:solidFill>
                          <a:effectLst/>
                          <a:latin typeface="Arial"/>
                        </a:rPr>
                        <a:t>de las victimas</a:t>
                      </a:r>
                      <a:r>
                        <a:rPr lang="es-ES" sz="1200" b="0" i="0" u="none" strike="noStrike" baseline="0" dirty="0" smtClean="0">
                          <a:solidFill>
                            <a:srgbClr val="FFFFFF"/>
                          </a:solidFill>
                          <a:effectLst/>
                          <a:latin typeface="Arial"/>
                        </a:rPr>
                        <a:t> son hombres mayores</a:t>
                      </a:r>
                      <a:endParaRPr lang="es-ES" sz="1200" b="0" i="0" u="none" strike="noStrike" dirty="0">
                        <a:solidFill>
                          <a:srgbClr val="FFFFFF"/>
                        </a:solidFill>
                        <a:effectLst/>
                        <a:latin typeface="Arial"/>
                      </a:endParaRPr>
                    </a:p>
                  </a:txBody>
                  <a:tcPr marL="8330" marR="8330" marT="833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8080"/>
                    </a:solidFill>
                  </a:tcPr>
                </a:tc>
                <a:tc hMerge="1">
                  <a:txBody>
                    <a:bodyPr/>
                    <a:lstStyle/>
                    <a:p>
                      <a:endParaRPr lang="es-ES"/>
                    </a:p>
                  </a:txBody>
                  <a:tcPr/>
                </a:tc>
                <a:tc>
                  <a:txBody>
                    <a:bodyPr/>
                    <a:lstStyle/>
                    <a:p>
                      <a:pPr algn="ctr" fontAlgn="t"/>
                      <a:r>
                        <a:rPr lang="es-ES" sz="3200" b="1" i="0" u="none" strike="noStrike" dirty="0">
                          <a:solidFill>
                            <a:srgbClr val="FFFFFF"/>
                          </a:solidFill>
                          <a:effectLst/>
                          <a:latin typeface="Arial"/>
                        </a:rPr>
                        <a:t> </a:t>
                      </a:r>
                      <a:r>
                        <a:rPr lang="es-ES" sz="3200" b="1" i="0" u="none" strike="noStrike" dirty="0" smtClean="0">
                          <a:solidFill>
                            <a:srgbClr val="FFFFFF"/>
                          </a:solidFill>
                          <a:effectLst/>
                          <a:latin typeface="Arial"/>
                        </a:rPr>
                        <a:t>62%</a:t>
                      </a:r>
                      <a:r>
                        <a:rPr lang="es-ES" sz="1200" b="0" i="0" u="none" strike="noStrike" dirty="0">
                          <a:solidFill>
                            <a:srgbClr val="FFFFFF"/>
                          </a:solidFill>
                          <a:effectLst/>
                          <a:latin typeface="Arial"/>
                        </a:rPr>
                        <a:t/>
                      </a:r>
                      <a:br>
                        <a:rPr lang="es-ES" sz="1200" b="0" i="0" u="none" strike="noStrike" dirty="0">
                          <a:solidFill>
                            <a:srgbClr val="FFFFFF"/>
                          </a:solidFill>
                          <a:effectLst/>
                          <a:latin typeface="Arial"/>
                        </a:rPr>
                      </a:br>
                      <a:r>
                        <a:rPr lang="es-ES" sz="1200" b="0" i="0" u="none" strike="noStrike" dirty="0" smtClean="0">
                          <a:solidFill>
                            <a:srgbClr val="FFFFFF"/>
                          </a:solidFill>
                          <a:effectLst/>
                          <a:latin typeface="Arial"/>
                        </a:rPr>
                        <a:t>de las personas mayores asesinadas durante el 2021</a:t>
                      </a:r>
                      <a:r>
                        <a:rPr lang="es-ES" sz="1200" b="0" i="0" u="none" strike="noStrike" baseline="0" dirty="0" smtClean="0">
                          <a:solidFill>
                            <a:srgbClr val="FFFFFF"/>
                          </a:solidFill>
                          <a:effectLst/>
                          <a:latin typeface="Arial"/>
                        </a:rPr>
                        <a:t> tenían entre 60 y 70 años </a:t>
                      </a:r>
                      <a:endParaRPr lang="es-ES" sz="1200" b="0" i="0" u="none" strike="noStrike" dirty="0">
                        <a:solidFill>
                          <a:srgbClr val="FFFFFF"/>
                        </a:solidFill>
                        <a:effectLst/>
                        <a:latin typeface="Arial"/>
                      </a:endParaRPr>
                    </a:p>
                  </a:txBody>
                  <a:tcPr marL="8330" marR="8330" marT="833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8080"/>
                    </a:solidFill>
                  </a:tcPr>
                </a:tc>
                <a:extLst>
                  <a:ext uri="{0D108BD9-81ED-4DB2-BD59-A6C34878D82A}">
                    <a16:rowId xmlns:a16="http://schemas.microsoft.com/office/drawing/2014/main" val="10012"/>
                  </a:ext>
                </a:extLst>
              </a:tr>
              <a:tr h="1393865">
                <a:tc gridSpan="2">
                  <a:txBody>
                    <a:bodyPr/>
                    <a:lstStyle/>
                    <a:p>
                      <a:pPr algn="ctr" fontAlgn="t"/>
                      <a:r>
                        <a:rPr lang="es-ES" sz="3600" b="1" i="0" u="none" strike="noStrike" dirty="0" smtClean="0">
                          <a:solidFill>
                            <a:srgbClr val="FFFFFF"/>
                          </a:solidFill>
                          <a:effectLst/>
                          <a:latin typeface="Arial"/>
                        </a:rPr>
                        <a:t>35  </a:t>
                      </a:r>
                      <a:r>
                        <a:rPr lang="es-ES" sz="1200" b="0" i="0" u="none" strike="noStrike" dirty="0">
                          <a:solidFill>
                            <a:srgbClr val="FFFFFF"/>
                          </a:solidFill>
                          <a:effectLst/>
                          <a:latin typeface="Arial"/>
                        </a:rPr>
                        <a:t/>
                      </a:r>
                      <a:br>
                        <a:rPr lang="es-ES" sz="1200" b="0" i="0" u="none" strike="noStrike" dirty="0">
                          <a:solidFill>
                            <a:srgbClr val="FFFFFF"/>
                          </a:solidFill>
                          <a:effectLst/>
                          <a:latin typeface="Arial"/>
                        </a:rPr>
                      </a:br>
                      <a:r>
                        <a:rPr lang="es-ES" sz="1200" b="0" i="0" u="none" strike="noStrike" dirty="0" smtClean="0">
                          <a:solidFill>
                            <a:srgbClr val="FFFFFF"/>
                          </a:solidFill>
                          <a:effectLst/>
                          <a:latin typeface="Arial"/>
                        </a:rPr>
                        <a:t>Muertes de ancianos </a:t>
                      </a:r>
                      <a:r>
                        <a:rPr lang="es-ES" sz="1200" b="0" i="0" u="none" strike="noStrike" dirty="0" smtClean="0">
                          <a:solidFill>
                            <a:srgbClr val="FFFFFF"/>
                          </a:solidFill>
                          <a:effectLst/>
                          <a:latin typeface="Arial"/>
                        </a:rPr>
                        <a:t>fueron causadas por personas</a:t>
                      </a:r>
                      <a:r>
                        <a:rPr lang="es-ES" sz="1200" b="0" i="0" u="none" strike="noStrike" baseline="0" dirty="0" smtClean="0">
                          <a:solidFill>
                            <a:srgbClr val="FFFFFF"/>
                          </a:solidFill>
                          <a:effectLst/>
                          <a:latin typeface="Arial"/>
                        </a:rPr>
                        <a:t> que tenían algún tipo de relación o parentesco con la victima</a:t>
                      </a:r>
                      <a:endParaRPr lang="es-ES" sz="1200" b="0" i="0" u="none" strike="noStrike" dirty="0">
                        <a:solidFill>
                          <a:srgbClr val="FFFFFF"/>
                        </a:solidFill>
                        <a:effectLst/>
                        <a:latin typeface="Arial"/>
                      </a:endParaRPr>
                    </a:p>
                  </a:txBody>
                  <a:tcPr marL="8330" marR="8330" marT="833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8080"/>
                    </a:solidFill>
                  </a:tcPr>
                </a:tc>
                <a:tc hMerge="1">
                  <a:txBody>
                    <a:bodyPr/>
                    <a:lstStyle/>
                    <a:p>
                      <a:endParaRPr lang="es-ES"/>
                    </a:p>
                  </a:txBody>
                  <a:tcPr/>
                </a:tc>
                <a:tc gridSpan="2">
                  <a:txBody>
                    <a:bodyPr/>
                    <a:lstStyle/>
                    <a:p>
                      <a:pPr algn="ctr" fontAlgn="t"/>
                      <a:r>
                        <a:rPr lang="es-ES" sz="3600" b="1" i="0" u="none" strike="noStrike" dirty="0" smtClean="0">
                          <a:solidFill>
                            <a:srgbClr val="FFFFFF"/>
                          </a:solidFill>
                          <a:effectLst/>
                          <a:latin typeface="Arial"/>
                        </a:rPr>
                        <a:t>20% </a:t>
                      </a:r>
                      <a:r>
                        <a:rPr lang="es-ES" sz="1200" b="0" i="0" u="none" strike="noStrike" dirty="0">
                          <a:solidFill>
                            <a:srgbClr val="FFFFFF"/>
                          </a:solidFill>
                          <a:effectLst/>
                          <a:latin typeface="Arial"/>
                        </a:rPr>
                        <a:t/>
                      </a:r>
                      <a:br>
                        <a:rPr lang="es-ES" sz="1200" b="0" i="0" u="none" strike="noStrike" dirty="0">
                          <a:solidFill>
                            <a:srgbClr val="FFFFFF"/>
                          </a:solidFill>
                          <a:effectLst/>
                          <a:latin typeface="Arial"/>
                        </a:rPr>
                      </a:br>
                      <a:r>
                        <a:rPr lang="es-ES" sz="1200" b="0" i="0" u="none" strike="noStrike" dirty="0" smtClean="0">
                          <a:solidFill>
                            <a:srgbClr val="FFFFFF"/>
                          </a:solidFill>
                          <a:effectLst/>
                          <a:latin typeface="Arial"/>
                        </a:rPr>
                        <a:t>De los crímenes</a:t>
                      </a:r>
                      <a:r>
                        <a:rPr lang="es-ES" sz="1200" b="0" i="0" u="none" strike="noStrike" baseline="0" dirty="0" smtClean="0">
                          <a:solidFill>
                            <a:srgbClr val="FFFFFF"/>
                          </a:solidFill>
                          <a:effectLst/>
                          <a:latin typeface="Arial"/>
                        </a:rPr>
                        <a:t> cometidos contra personas mayores tuvieron como móvil el robo </a:t>
                      </a:r>
                      <a:r>
                        <a:rPr lang="es-ES" sz="1200" b="0" i="0" u="none" strike="noStrike" dirty="0" smtClean="0">
                          <a:solidFill>
                            <a:srgbClr val="FFFFFF"/>
                          </a:solidFill>
                          <a:effectLst/>
                          <a:latin typeface="Arial"/>
                        </a:rPr>
                        <a:t>. </a:t>
                      </a:r>
                      <a:endParaRPr lang="es-ES" sz="1200" b="0" i="0" u="none" strike="noStrike" dirty="0">
                        <a:solidFill>
                          <a:srgbClr val="FFFFFF"/>
                        </a:solidFill>
                        <a:effectLst/>
                        <a:latin typeface="Arial"/>
                      </a:endParaRPr>
                    </a:p>
                  </a:txBody>
                  <a:tcPr marL="8330" marR="8330" marT="833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8080"/>
                    </a:solidFill>
                  </a:tcPr>
                </a:tc>
                <a:tc hMerge="1">
                  <a:txBody>
                    <a:bodyPr/>
                    <a:lstStyle/>
                    <a:p>
                      <a:endParaRPr lang="es-ES"/>
                    </a:p>
                  </a:txBody>
                  <a:tcPr/>
                </a:tc>
                <a:tc gridSpan="2">
                  <a:txBody>
                    <a:bodyPr/>
                    <a:lstStyle/>
                    <a:p>
                      <a:pPr algn="ctr" fontAlgn="t"/>
                      <a:r>
                        <a:rPr lang="es-ES" sz="1600" b="1" i="0" u="none" strike="noStrike" dirty="0" smtClean="0">
                          <a:solidFill>
                            <a:srgbClr val="FFFFFF"/>
                          </a:solidFill>
                          <a:effectLst/>
                          <a:latin typeface="Arial"/>
                        </a:rPr>
                        <a:t>Anzoátegui, Lara, Mérida, Monagas, Táchira y La Guaira</a:t>
                      </a:r>
                      <a:r>
                        <a:rPr lang="es-ES" sz="1200" b="0" i="0" u="none" strike="noStrike" dirty="0">
                          <a:solidFill>
                            <a:srgbClr val="FFFFFF"/>
                          </a:solidFill>
                          <a:effectLst/>
                          <a:latin typeface="Arial"/>
                        </a:rPr>
                        <a:t/>
                      </a:r>
                      <a:br>
                        <a:rPr lang="es-ES" sz="1200" b="0" i="0" u="none" strike="noStrike" dirty="0">
                          <a:solidFill>
                            <a:srgbClr val="FFFFFF"/>
                          </a:solidFill>
                          <a:effectLst/>
                          <a:latin typeface="Arial"/>
                        </a:rPr>
                      </a:br>
                      <a:r>
                        <a:rPr lang="es-ES" sz="1200" b="0" i="0" u="none" strike="noStrike" dirty="0" smtClean="0">
                          <a:solidFill>
                            <a:srgbClr val="FFFFFF"/>
                          </a:solidFill>
                          <a:effectLst/>
                          <a:latin typeface="Arial"/>
                        </a:rPr>
                        <a:t>Son los estados que mostraron mayor número de muertes</a:t>
                      </a:r>
                      <a:r>
                        <a:rPr lang="es-ES" sz="1200" b="0" i="0" u="none" strike="noStrike" baseline="0" dirty="0" smtClean="0">
                          <a:solidFill>
                            <a:srgbClr val="FFFFFF"/>
                          </a:solidFill>
                          <a:effectLst/>
                          <a:latin typeface="Arial"/>
                        </a:rPr>
                        <a:t> violentas de personas mayores durante el segundo semestre del 2021</a:t>
                      </a:r>
                      <a:endParaRPr lang="es-ES" sz="1200" b="0" i="0" u="none" strike="noStrike" dirty="0">
                        <a:solidFill>
                          <a:srgbClr val="FFFFFF"/>
                        </a:solidFill>
                        <a:effectLst/>
                        <a:latin typeface="Arial"/>
                      </a:endParaRPr>
                    </a:p>
                  </a:txBody>
                  <a:tcPr marL="8330" marR="8330" marT="8330"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8080"/>
                    </a:solidFill>
                  </a:tcPr>
                </a:tc>
                <a:tc hMerge="1">
                  <a:txBody>
                    <a:bodyPr/>
                    <a:lstStyle/>
                    <a:p>
                      <a:endParaRPr lang="es-ES"/>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158045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516</Words>
  <Application>Microsoft Office PowerPoint</Application>
  <PresentationFormat>Presentación en pantalla (4:3)</PresentationFormat>
  <Paragraphs>112</Paragraphs>
  <Slides>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vt:lpstr>
      <vt:lpstr>Calibri</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mpps</dc:creator>
  <cp:lastModifiedBy>ADMIN</cp:lastModifiedBy>
  <cp:revision>16</cp:revision>
  <dcterms:created xsi:type="dcterms:W3CDTF">2017-05-16T17:06:01Z</dcterms:created>
  <dcterms:modified xsi:type="dcterms:W3CDTF">2022-01-31T18:39:51Z</dcterms:modified>
</cp:coreProperties>
</file>